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4" r:id="rId5"/>
    <p:sldId id="267" r:id="rId6"/>
    <p:sldId id="281" r:id="rId7"/>
    <p:sldId id="288" r:id="rId8"/>
    <p:sldId id="286" r:id="rId9"/>
    <p:sldId id="270" r:id="rId10"/>
    <p:sldId id="287" r:id="rId11"/>
    <p:sldId id="269" r:id="rId12"/>
    <p:sldId id="284" r:id="rId13"/>
    <p:sldId id="282" r:id="rId14"/>
    <p:sldId id="285" r:id="rId15"/>
    <p:sldId id="272" r:id="rId16"/>
    <p:sldId id="275" r:id="rId17"/>
    <p:sldId id="279" r:id="rId18"/>
    <p:sldId id="28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E4ECCB-EF80-461F-B24B-DF0707ED8327}">
          <p14:sldIdLst>
            <p14:sldId id="256"/>
            <p14:sldId id="257"/>
            <p14:sldId id="258"/>
            <p14:sldId id="264"/>
            <p14:sldId id="267"/>
          </p14:sldIdLst>
        </p14:section>
        <p14:section name="Catalog &amp; Equipment" id="{D231E738-9122-4DF3-B027-A729C73CBA9F}">
          <p14:sldIdLst>
            <p14:sldId id="281"/>
            <p14:sldId id="288"/>
            <p14:sldId id="286"/>
            <p14:sldId id="270"/>
            <p14:sldId id="287"/>
          </p14:sldIdLst>
        </p14:section>
        <p14:section name="Patron" id="{4FB995FB-C7D5-416F-B048-76DD13731ED6}">
          <p14:sldIdLst>
            <p14:sldId id="269"/>
            <p14:sldId id="284"/>
            <p14:sldId id="282"/>
            <p14:sldId id="285"/>
          </p14:sldIdLst>
        </p14:section>
        <p14:section name="Duplication" id="{0F914BDF-5FA2-489B-A25E-18A843A97BF1}">
          <p14:sldIdLst>
            <p14:sldId id="272"/>
            <p14:sldId id="275"/>
            <p14:sldId id="279"/>
            <p14:sldId id="289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2" autoAdjust="0"/>
    <p:restoredTop sz="82902" autoAdjust="0"/>
  </p:normalViewPr>
  <p:slideViewPr>
    <p:cSldViewPr snapToGrid="0">
      <p:cViewPr varScale="1">
        <p:scale>
          <a:sx n="77" d="100"/>
          <a:sy n="77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C5144-9D83-490E-BE48-D9DDCB7464B4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D7487-44AA-4344-8BD0-ECEF071DC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nowledgebase/front-desk-servic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lasnews/getting-serious-about-serie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97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D1724"/>
                </a:solidFill>
                <a:effectLst/>
                <a:latin typeface="Palatino Linotype" panose="02040502050505030304" pitchFamily="18" charset="0"/>
                <a:hlinkClick r:id="rId3"/>
              </a:rPr>
              <a:t>Front Desk Service</a:t>
            </a:r>
            <a:r>
              <a:rPr lang="en-US" b="0" i="0" u="none" strike="noStrike" dirty="0">
                <a:solidFill>
                  <a:srgbClr val="0D1724"/>
                </a:solidFill>
                <a:effectLst/>
                <a:latin typeface="Palatino Linotype" panose="02040502050505030304" pitchFamily="18" charset="0"/>
              </a:rPr>
              <a:t> manual available on </a:t>
            </a:r>
            <a:r>
              <a:rPr lang="en-US" b="0" i="0" u="none" strike="noStrike" dirty="0" err="1">
                <a:solidFill>
                  <a:srgbClr val="0D1724"/>
                </a:solidFill>
                <a:effectLst/>
                <a:latin typeface="Palatino Linotype" panose="02040502050505030304" pitchFamily="18" charset="0"/>
              </a:rPr>
              <a:t>KLASusers</a:t>
            </a:r>
            <a:endParaRPr lang="en-US" b="0" i="0" dirty="0">
              <a:solidFill>
                <a:srgbClr val="0D1724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5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can be low verbosity (beeps) or high verbosity (messages); configured per Scribe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81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search options include profile 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Plus an updated look &amp; feel, while keeping the focus on accessibility and ease of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Tldr</a:t>
            </a:r>
            <a:r>
              <a:rPr lang="en-US" dirty="0"/>
              <a:t>; Maintenance and Upgrades now much less likely to interfere with scheduled Batch Manager jobs (such as reports, queue refill, dup order creation, </a:t>
            </a:r>
            <a:r>
              <a:rPr lang="en-US" dirty="0" err="1"/>
              <a:t>etc</a:t>
            </a:r>
            <a:r>
              <a:rPr lang="en-US" dirty="0"/>
              <a:t>), now including Nightly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9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(*Reserve and Series programs affect Duplication only)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5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6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6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info: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Getting Serious About 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8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Control File, k7-EQ –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AllowLostInPatron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79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90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D7487-44AA-4344-8BD0-ECEF071DCF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Dark Them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C94A-1DE9-4E19-A99A-9F93386B2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014" y="1020726"/>
            <a:ext cx="6741042" cy="3359888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6000">
                <a:solidFill>
                  <a:schemeClr val="bg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B7D24-EDFB-419E-BC92-1ABAB04C5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014" y="4359349"/>
            <a:ext cx="6741042" cy="87718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81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AF81A92-F6EB-466A-99A1-757B96DB4502}"/>
              </a:ext>
            </a:extLst>
          </p:cNvPr>
          <p:cNvSpPr/>
          <p:nvPr userDrawn="1"/>
        </p:nvSpPr>
        <p:spPr>
          <a:xfrm>
            <a:off x="8879305" y="0"/>
            <a:ext cx="331269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45B00B-48F0-4D93-B5D8-4358671FA0AE}"/>
              </a:ext>
            </a:extLst>
          </p:cNvPr>
          <p:cNvGrpSpPr/>
          <p:nvPr userDrawn="1"/>
        </p:nvGrpSpPr>
        <p:grpSpPr>
          <a:xfrm>
            <a:off x="6641435" y="1027983"/>
            <a:ext cx="4426721" cy="5198857"/>
            <a:chOff x="6641435" y="1027983"/>
            <a:chExt cx="4426721" cy="51988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9CBF1-173D-4760-A513-580456D4F7C3}"/>
                </a:ext>
              </a:extLst>
            </p:cNvPr>
            <p:cNvSpPr/>
            <p:nvPr userDrawn="1"/>
          </p:nvSpPr>
          <p:spPr>
            <a:xfrm rot="5400000">
              <a:off x="6504947" y="1663632"/>
              <a:ext cx="5198857" cy="39275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81A7784-76B5-42CB-B76A-CB2419A4CD28}"/>
                </a:ext>
              </a:extLst>
            </p:cNvPr>
            <p:cNvSpPr/>
            <p:nvPr userDrawn="1"/>
          </p:nvSpPr>
          <p:spPr>
            <a:xfrm rot="16200000">
              <a:off x="6718103" y="2232403"/>
              <a:ext cx="361939" cy="51527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3B77F-4672-4C19-A2EA-4CC8B822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5056" y="532015"/>
            <a:ext cx="6503122" cy="569482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81952-77EA-48F2-958D-51BCF42AA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43415" y="164776"/>
            <a:ext cx="1746604" cy="71015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C0DD-4ECE-449E-AA66-815453A44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26239" y="532015"/>
            <a:ext cx="3927561" cy="540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9F3D07D-C54B-4173-9A7B-B16FA995E66D}"/>
              </a:ext>
            </a:extLst>
          </p:cNvPr>
          <p:cNvGrpSpPr/>
          <p:nvPr userDrawn="1"/>
        </p:nvGrpSpPr>
        <p:grpSpPr>
          <a:xfrm>
            <a:off x="0" y="0"/>
            <a:ext cx="4705004" cy="6858000"/>
            <a:chOff x="0" y="0"/>
            <a:chExt cx="4705004" cy="6858000"/>
          </a:xfrm>
          <a:solidFill>
            <a:schemeClr val="bg2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CBC9A6-6C5D-496C-975B-E7595511874A}"/>
                </a:ext>
              </a:extLst>
            </p:cNvPr>
            <p:cNvSpPr/>
            <p:nvPr userDrawn="1"/>
          </p:nvSpPr>
          <p:spPr>
            <a:xfrm>
              <a:off x="0" y="0"/>
              <a:ext cx="4156364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7E1E6B8-EEB1-429A-85EB-0C42ED64A284}"/>
                </a:ext>
              </a:extLst>
            </p:cNvPr>
            <p:cNvSpPr/>
            <p:nvPr userDrawn="1"/>
          </p:nvSpPr>
          <p:spPr>
            <a:xfrm rot="5400000">
              <a:off x="4167936" y="703324"/>
              <a:ext cx="525494" cy="5486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D08A2-4124-49FA-B783-A167F57F903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33003" y="150472"/>
            <a:ext cx="3890357" cy="8239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Bahnschrift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133F21-8B39-4290-8E26-FAC7B419EA19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133003" y="974384"/>
            <a:ext cx="3890357" cy="55184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5452AB-26B8-43D1-BA69-7E989B70236F}"/>
              </a:ext>
            </a:extLst>
          </p:cNvPr>
          <p:cNvSpPr>
            <a:spLocks noGrp="1"/>
          </p:cNvSpPr>
          <p:nvPr userDrawn="1">
            <p:ph idx="10"/>
          </p:nvPr>
        </p:nvSpPr>
        <p:spPr>
          <a:xfrm>
            <a:off x="4469476" y="974384"/>
            <a:ext cx="7399713" cy="55184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2D365A-BEA7-43B0-9941-ECA06D117814}"/>
              </a:ext>
            </a:extLst>
          </p:cNvPr>
          <p:cNvSpPr>
            <a:spLocks noGrp="1"/>
          </p:cNvSpPr>
          <p:nvPr userDrawn="1">
            <p:ph type="body" idx="12"/>
          </p:nvPr>
        </p:nvSpPr>
        <p:spPr>
          <a:xfrm>
            <a:off x="4469476" y="150472"/>
            <a:ext cx="7399713" cy="8239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05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581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1 Per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14304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add Speaker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4496B9-0B9F-4DA7-B3BD-936655A254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10938"/>
            <a:ext cx="7224713" cy="1823871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title and organization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0492" y="3303871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8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2 per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4A3B0C6-70B4-4A78-ABBE-DB8CDA348781}"/>
              </a:ext>
            </a:extLst>
          </p:cNvPr>
          <p:cNvSpPr/>
          <p:nvPr userDrawn="1"/>
        </p:nvSpPr>
        <p:spPr>
          <a:xfrm>
            <a:off x="7394785" y="673768"/>
            <a:ext cx="4265197" cy="578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A60193-A9B4-4411-B6DC-0DCF2BE79BE2}"/>
              </a:ext>
            </a:extLst>
          </p:cNvPr>
          <p:cNvSpPr/>
          <p:nvPr userDrawn="1"/>
        </p:nvSpPr>
        <p:spPr>
          <a:xfrm>
            <a:off x="5558589" y="3599841"/>
            <a:ext cx="3039638" cy="3025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0F7C4D-9031-480B-9FB3-A141733E62D1}"/>
              </a:ext>
            </a:extLst>
          </p:cNvPr>
          <p:cNvSpPr/>
          <p:nvPr userDrawn="1"/>
        </p:nvSpPr>
        <p:spPr>
          <a:xfrm>
            <a:off x="515625" y="673768"/>
            <a:ext cx="4265197" cy="578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16" y="880514"/>
            <a:ext cx="3141778" cy="23667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4496B9-0B9F-4DA7-B3BD-936655A25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016" y="3501885"/>
            <a:ext cx="4265196" cy="2049912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4143603-8C60-4675-8E4B-E81E17F7F6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8120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548061-6C29-42A3-A2E7-BEF2E12F9FB9}"/>
              </a:ext>
            </a:extLst>
          </p:cNvPr>
          <p:cNvSpPr/>
          <p:nvPr userDrawn="1"/>
        </p:nvSpPr>
        <p:spPr>
          <a:xfrm>
            <a:off x="3775935" y="391431"/>
            <a:ext cx="3039638" cy="3025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3793" y="232273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EED7C0-1153-4FC1-AFE5-4D76A28315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4575" y="881063"/>
            <a:ext cx="4265613" cy="236696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4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54D2C5-4747-4B2B-9F38-43809AD0AA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1345" y="3501885"/>
            <a:ext cx="2978843" cy="212262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37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3 person pan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24113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One</a:t>
            </a:r>
            <a:br>
              <a:rPr lang="en-US" dirty="0"/>
            </a:br>
            <a:r>
              <a:rPr lang="en-US" dirty="0"/>
              <a:t>Speaker Two</a:t>
            </a:r>
            <a:br>
              <a:rPr lang="en-US" dirty="0"/>
            </a:br>
            <a:r>
              <a:rPr lang="en-US" dirty="0"/>
              <a:t>Speaker Three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5917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91F6728-3FE7-4F97-8749-2BD1CAB5B1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0469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E32887D-CD6A-468A-8D95-2E680C67BF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85021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6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Panel 4+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3C39F1-E4FF-41FF-AF31-83EFEC3C4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513"/>
            <a:ext cx="10515600" cy="452275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76ED2A-3B7C-4F0B-883B-74F9DDE47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353" y="2593571"/>
            <a:ext cx="7896318" cy="28187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bg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5192F04-9D65-401B-9972-F4EBDAE05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7353" y="5391094"/>
            <a:ext cx="7896318" cy="877186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07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61481F-15D9-4119-9813-4A58E770F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3"/>
          <a:stretch/>
        </p:blipFill>
        <p:spPr>
          <a:xfrm>
            <a:off x="0" y="0"/>
            <a:ext cx="4355869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CE67D4-239F-4671-9E81-8D0D0E31F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876" y="1379913"/>
            <a:ext cx="7331826" cy="520376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CF9E7B-6D11-46B7-9271-03C77455D9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876" y="274321"/>
            <a:ext cx="7331826" cy="1105592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6000">
                <a:solidFill>
                  <a:schemeClr val="bg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1722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-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69DF56-A5E2-449D-ABA6-BE8C0E4DA076}"/>
              </a:ext>
            </a:extLst>
          </p:cNvPr>
          <p:cNvSpPr/>
          <p:nvPr userDrawn="1"/>
        </p:nvSpPr>
        <p:spPr>
          <a:xfrm>
            <a:off x="10113817" y="0"/>
            <a:ext cx="207818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4A16BE-332C-408C-8849-36A2FC2A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699635"/>
            <a:ext cx="9725892" cy="47842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2903B-65FB-46A4-AD63-80DD615C1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64581" y="5999362"/>
            <a:ext cx="1746604" cy="7101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CE4B62-6B42-4411-8D58-E6EB9549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374073"/>
            <a:ext cx="972589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16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F8FF8-89D6-49BF-A702-909B06E24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FB893E-498D-4448-81C2-C6819DEC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A39A6-091B-482E-95D2-EAECE5E0B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10515600" cy="394412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45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6B23C1-9560-4835-AD5C-DD53FBC4AAE2}"/>
              </a:ext>
            </a:extLst>
          </p:cNvPr>
          <p:cNvSpPr/>
          <p:nvPr userDrawn="1"/>
        </p:nvSpPr>
        <p:spPr>
          <a:xfrm>
            <a:off x="0" y="0"/>
            <a:ext cx="4156364" cy="6858000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6ECA4-6815-4872-BEA9-75CE4EE2C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FED01A-50C3-49BE-B060-D75F3093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F78820-77C2-4A96-93AE-4EEE073FE5F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69476" y="2188368"/>
            <a:ext cx="7399713" cy="4304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C2CC51-0198-4402-AF2E-CA4E464D86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3003" y="2188368"/>
            <a:ext cx="3890357" cy="4304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FE43F8-11E9-4A6E-A5CA-1CE30DC8F5CD}"/>
              </a:ext>
            </a:extLst>
          </p:cNvPr>
          <p:cNvGrpSpPr/>
          <p:nvPr userDrawn="1"/>
        </p:nvGrpSpPr>
        <p:grpSpPr>
          <a:xfrm>
            <a:off x="681644" y="665018"/>
            <a:ext cx="10823171" cy="6027877"/>
            <a:chOff x="681644" y="665018"/>
            <a:chExt cx="10823171" cy="6027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7AC97F-B14E-4162-BA7A-DD43A8028684}"/>
                </a:ext>
              </a:extLst>
            </p:cNvPr>
            <p:cNvSpPr/>
            <p:nvPr userDrawn="1"/>
          </p:nvSpPr>
          <p:spPr>
            <a:xfrm>
              <a:off x="681644" y="665018"/>
              <a:ext cx="10823171" cy="54198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7E42F7D-12E9-4C5A-B1E8-AF32A15F2C28}"/>
                </a:ext>
              </a:extLst>
            </p:cNvPr>
            <p:cNvSpPr/>
            <p:nvPr userDrawn="1"/>
          </p:nvSpPr>
          <p:spPr>
            <a:xfrm rot="10800000">
              <a:off x="9360131" y="6068291"/>
              <a:ext cx="498764" cy="62460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404AC3-94B9-4373-BABA-2D99325E4F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785" y="773084"/>
            <a:ext cx="10624793" cy="520351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“Key Takeaway” information or a large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50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Poll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DED809-6BC8-401E-BE28-9A70AF6147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03" y="2430479"/>
            <a:ext cx="6425931" cy="8771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question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54B106-394B-47CC-BAA7-9F61563B90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33003" y="3429000"/>
            <a:ext cx="6766561" cy="30638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answer options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755FE51-DE31-42B7-8FD6-BBF376FF8B9A}"/>
              </a:ext>
            </a:extLst>
          </p:cNvPr>
          <p:cNvSpPr/>
          <p:nvPr userDrawn="1"/>
        </p:nvSpPr>
        <p:spPr>
          <a:xfrm>
            <a:off x="2310938" y="1684541"/>
            <a:ext cx="498764" cy="6246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17D1E8-1EF8-4AEC-B560-1B1C660EF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2C5806-325F-4C46-A815-E25E0BF595B4}"/>
              </a:ext>
            </a:extLst>
          </p:cNvPr>
          <p:cNvGrpSpPr/>
          <p:nvPr userDrawn="1"/>
        </p:nvGrpSpPr>
        <p:grpSpPr>
          <a:xfrm rot="10800000">
            <a:off x="717885" y="1016370"/>
            <a:ext cx="4426721" cy="5198857"/>
            <a:chOff x="6641435" y="1027983"/>
            <a:chExt cx="4426721" cy="51988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BC91B7-A1E4-42FE-9159-C4402AE12947}"/>
                </a:ext>
              </a:extLst>
            </p:cNvPr>
            <p:cNvSpPr/>
            <p:nvPr userDrawn="1"/>
          </p:nvSpPr>
          <p:spPr>
            <a:xfrm rot="5400000">
              <a:off x="6504947" y="1663632"/>
              <a:ext cx="5198857" cy="39275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112BDFE-F5A0-427E-9577-457227B5B0DE}"/>
                </a:ext>
              </a:extLst>
            </p:cNvPr>
            <p:cNvSpPr/>
            <p:nvPr userDrawn="1"/>
          </p:nvSpPr>
          <p:spPr>
            <a:xfrm rot="16200000">
              <a:off x="6718103" y="2232403"/>
              <a:ext cx="361939" cy="51527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C0DD-4ECE-449E-AA66-815453A44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559" y="465513"/>
            <a:ext cx="3927561" cy="540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CBA3A7-0F4E-406A-AAA0-C09F8D60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678" y="365125"/>
            <a:ext cx="650312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3B77F-4672-4C19-A2EA-4CC8B822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50678" y="2232837"/>
            <a:ext cx="6503122" cy="394412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94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6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2" r:id="rId3"/>
    <p:sldLayoutId id="2147483664" r:id="rId4"/>
    <p:sldLayoutId id="2147483650" r:id="rId5"/>
    <p:sldLayoutId id="2147483652" r:id="rId6"/>
    <p:sldLayoutId id="2147483655" r:id="rId7"/>
    <p:sldLayoutId id="2147483665" r:id="rId8"/>
    <p:sldLayoutId id="2147483657" r:id="rId9"/>
    <p:sldLayoutId id="2147483663" r:id="rId10"/>
    <p:sldLayoutId id="2147483653" r:id="rId11"/>
    <p:sldLayoutId id="2147483666" r:id="rId12"/>
    <p:sldLayoutId id="2147483658" r:id="rId13"/>
    <p:sldLayoutId id="2147483659" r:id="rId14"/>
    <p:sldLayoutId id="2147483660" r:id="rId15"/>
    <p:sldLayoutId id="21474836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1CB2-6E84-46EB-8D0C-2370D7684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Features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A514-52ED-40AA-A087-46650C9F0C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7.7.59-7.7.68</a:t>
            </a:r>
          </a:p>
        </p:txBody>
      </p:sp>
    </p:spTree>
    <p:extLst>
      <p:ext uri="{BB962C8B-B14F-4D97-AF65-F5344CB8AC3E}">
        <p14:creationId xmlns:p14="http://schemas.microsoft.com/office/powerpoint/2010/main" val="3694713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949DF-0BBB-4DD9-B965-D9E70A7E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C03CA-54E8-442B-B36E-B75E20D46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file to turn off ability to mark Equipment LOST from Patron Items tab</a:t>
            </a:r>
          </a:p>
          <a:p>
            <a:r>
              <a:rPr lang="en-US" dirty="0"/>
              <a:t>Support program to cleanly remove machines added in error</a:t>
            </a:r>
          </a:p>
          <a:p>
            <a:r>
              <a:rPr lang="en-US" dirty="0"/>
              <a:t>Show Item History and Change Item Status functions have been added to the menu</a:t>
            </a:r>
          </a:p>
        </p:txBody>
      </p:sp>
    </p:spTree>
    <p:extLst>
      <p:ext uri="{BB962C8B-B14F-4D97-AF65-F5344CB8AC3E}">
        <p14:creationId xmlns:p14="http://schemas.microsoft.com/office/powerpoint/2010/main" val="270682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B8B5-C56B-4C1B-ACA1-3F8FE7FE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ECBF1-61D6-4A04-B03F-78F8E39F3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11068050" cy="3944126"/>
          </a:xfrm>
        </p:spPr>
        <p:txBody>
          <a:bodyPr/>
          <a:lstStyle/>
          <a:p>
            <a:r>
              <a:rPr lang="en-US" dirty="0"/>
              <a:t>Patrons Stopping Service and Patrons Registering / Resuming Service reports no longer need Batch program</a:t>
            </a:r>
          </a:p>
          <a:p>
            <a:r>
              <a:rPr lang="en-US" dirty="0"/>
              <a:t>Patrons Added to System report now includes Patron Type column</a:t>
            </a:r>
          </a:p>
          <a:p>
            <a:r>
              <a:rPr lang="en-US" dirty="0"/>
              <a:t>Erase </a:t>
            </a:r>
            <a:r>
              <a:rPr lang="en-US" dirty="0" err="1"/>
              <a:t>HasHads</a:t>
            </a:r>
            <a:r>
              <a:rPr lang="en-US" dirty="0"/>
              <a:t> – Include Linked Titles </a:t>
            </a:r>
            <a:r>
              <a:rPr lang="en-US"/>
              <a:t>option adjusted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4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55AC-674C-4470-8403-EC0980D1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 -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1F88-3D56-4599-8A3F-A67643FD6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“Round Robin” processing (for Duplication)</a:t>
            </a:r>
          </a:p>
          <a:p>
            <a:r>
              <a:rPr lang="en-US" dirty="0"/>
              <a:t>Select Pub Date or Sequence serve order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74F10-2D2C-4272-84E1-4CC20572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47" y="3429000"/>
            <a:ext cx="10961905" cy="2123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79E0D-241F-4B90-889C-347FE1E43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638" y="5076905"/>
            <a:ext cx="7409524" cy="1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39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9952D-B6AF-40B8-BFD0-B96045CDF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258" y="773084"/>
            <a:ext cx="9341848" cy="52035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Reading History Opt-Out</a:t>
            </a:r>
          </a:p>
          <a:p>
            <a:r>
              <a:rPr lang="en-US" sz="2800" dirty="0"/>
              <a:t>Permanently anonymizes the patron’s </a:t>
            </a:r>
            <a:r>
              <a:rPr lang="en-US" sz="2800" dirty="0" err="1"/>
              <a:t>HasHads</a:t>
            </a:r>
            <a:r>
              <a:rPr lang="en-US" sz="2800" dirty="0"/>
              <a:t>, moving them to a “straw patron” record: DELPAT</a:t>
            </a:r>
          </a:p>
          <a:p>
            <a:pPr lvl="1"/>
            <a:r>
              <a:rPr lang="en-US" sz="2400" dirty="0"/>
              <a:t>Anonymous record with same Library ID and Patron Type will be used for all Opt-Outs; created automatically if needed.</a:t>
            </a:r>
          </a:p>
          <a:p>
            <a:pPr lvl="1"/>
            <a:r>
              <a:rPr lang="en-US" sz="2400" dirty="0"/>
              <a:t>You keep the stats, the patron gets their privacy.</a:t>
            </a:r>
          </a:p>
          <a:p>
            <a:pPr lvl="1"/>
            <a:r>
              <a:rPr lang="en-US" sz="2400" dirty="0"/>
              <a:t>Remember that it will “break” </a:t>
            </a:r>
            <a:r>
              <a:rPr lang="en-US" sz="2400" dirty="0" err="1"/>
              <a:t>Autoselect</a:t>
            </a:r>
            <a:r>
              <a:rPr lang="en-US" sz="2400" dirty="0"/>
              <a:t> for that patron.</a:t>
            </a:r>
          </a:p>
          <a:p>
            <a:pPr lvl="1"/>
            <a:r>
              <a:rPr lang="en-US" sz="2400" dirty="0"/>
              <a:t>Duplication Orders also moved / anonymized.</a:t>
            </a:r>
          </a:p>
        </p:txBody>
      </p:sp>
    </p:spTree>
    <p:extLst>
      <p:ext uri="{BB962C8B-B14F-4D97-AF65-F5344CB8AC3E}">
        <p14:creationId xmlns:p14="http://schemas.microsoft.com/office/powerpoint/2010/main" val="4169095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96731D-D7C5-4FFC-BA12-D8884395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Desk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624E96-8C22-4C6E-8585-9BB7BAFEA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Tab added</a:t>
            </a:r>
          </a:p>
          <a:p>
            <a:r>
              <a:rPr lang="en-US" dirty="0"/>
              <a:t>Duplication-related toolbars in Patron and Front Desk synced</a:t>
            </a:r>
          </a:p>
          <a:p>
            <a:r>
              <a:rPr lang="en-US" dirty="0"/>
              <a:t>Top toolbar and menu unresponsive; now corrected</a:t>
            </a:r>
          </a:p>
        </p:txBody>
      </p:sp>
    </p:spTree>
    <p:extLst>
      <p:ext uri="{BB962C8B-B14F-4D97-AF65-F5344CB8AC3E}">
        <p14:creationId xmlns:p14="http://schemas.microsoft.com/office/powerpoint/2010/main" val="2028972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505A-BC67-4A5E-929C-76BB9B75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87F0E-4EEF-42A9-B3B0-4E4C658E4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Queue Fill irregularities (not filling to max, inconsistent number of Series selections) corrected</a:t>
            </a:r>
          </a:p>
          <a:p>
            <a:r>
              <a:rPr lang="en-US" dirty="0" err="1"/>
              <a:t>HasHad</a:t>
            </a:r>
            <a:r>
              <a:rPr lang="en-US" dirty="0"/>
              <a:t> check now starts the day </a:t>
            </a:r>
            <a:r>
              <a:rPr lang="en-US" i="1" dirty="0"/>
              <a:t>after</a:t>
            </a:r>
            <a:r>
              <a:rPr lang="en-US" dirty="0"/>
              <a:t> a title was added to the Service Queue</a:t>
            </a:r>
          </a:p>
          <a:p>
            <a:r>
              <a:rPr lang="en-US" dirty="0" err="1"/>
              <a:t>ReserveStatus</a:t>
            </a:r>
            <a:r>
              <a:rPr lang="en-US" dirty="0"/>
              <a:t> updated appropriately when titles added to (or removed from) Service Queue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2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167D2-5E3B-4A88-BBEA-BE416692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Duplication – </a:t>
            </a:r>
            <a:r>
              <a:rPr lang="en-US" sz="5300" dirty="0"/>
              <a:t>Quality of Life “stuff”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46832-13ED-449C-B1BE-2A4A2C216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Sequence field on Service Queue can now be directly updated</a:t>
            </a:r>
          </a:p>
          <a:p>
            <a:r>
              <a:rPr lang="en-US" dirty="0"/>
              <a:t>Success confirmations no longer display in Error windows</a:t>
            </a:r>
          </a:p>
        </p:txBody>
      </p:sp>
    </p:spTree>
    <p:extLst>
      <p:ext uri="{BB962C8B-B14F-4D97-AF65-F5344CB8AC3E}">
        <p14:creationId xmlns:p14="http://schemas.microsoft.com/office/powerpoint/2010/main" val="2500379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55F8B2-6838-448B-A07C-2927CA2D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Duplication - Scribe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85FE2D-FC12-4DE6-83D8-E8F47B3E42B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Audio cues available</a:t>
            </a:r>
          </a:p>
          <a:p>
            <a:r>
              <a:rPr lang="en-US" dirty="0"/>
              <a:t>Hardware ID removed from Web Monitor</a:t>
            </a:r>
          </a:p>
          <a:p>
            <a:r>
              <a:rPr lang="en-US" dirty="0"/>
              <a:t>NLS Cartridge unlocking coming ASAP</a:t>
            </a:r>
          </a:p>
          <a:p>
            <a:r>
              <a:rPr lang="en-US" dirty="0"/>
              <a:t>Scribe 2.0 hardware update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C5E53B8-69CE-4BFB-859C-D3702AD765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4316" r="11371"/>
          <a:stretch/>
        </p:blipFill>
        <p:spPr>
          <a:xfrm>
            <a:off x="179420" y="2390660"/>
            <a:ext cx="3793469" cy="34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66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121A-1EA9-4C72-AA18-92C89190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FDCB-40BD-4F72-A707-8B63F8C38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OPAC Revamp!</a:t>
            </a:r>
          </a:p>
          <a:p>
            <a:r>
              <a:rPr lang="en-US" dirty="0"/>
              <a:t>Allow patrons to view Service Queue and Dup Orders</a:t>
            </a:r>
          </a:p>
          <a:p>
            <a:r>
              <a:rPr lang="en-US" dirty="0"/>
              <a:t>Patrons can edit Service Queue directly</a:t>
            </a:r>
          </a:p>
          <a:p>
            <a:r>
              <a:rPr lang="en-US" dirty="0"/>
              <a:t>Powerful (but easy) Advanced Search</a:t>
            </a:r>
          </a:p>
          <a:p>
            <a:r>
              <a:rPr lang="en-US" dirty="0"/>
              <a:t>Searchable Reading History</a:t>
            </a:r>
          </a:p>
          <a:p>
            <a:r>
              <a:rPr lang="en-US" dirty="0"/>
              <a:t>Option to request a whole Series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9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79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0805C-2961-4CDF-9AFC-761A8F87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Katy Patrick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AEA32-A670-4757-868A-CCB900536E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Technical Writer, Keystone Systems</a:t>
            </a:r>
          </a:p>
        </p:txBody>
      </p:sp>
      <p:pic>
        <p:nvPicPr>
          <p:cNvPr id="6" name="Picture Placeholder 5" descr="Katy's photo">
            <a:extLst>
              <a:ext uri="{FF2B5EF4-FFF2-40B4-BE49-F238E27FC236}">
                <a16:creationId xmlns:a16="http://schemas.microsoft.com/office/drawing/2014/main" id="{50CCAAB3-7F84-45F8-A805-9017A61EA2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b="9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9745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19A76F-F17F-4065-A363-546118EE5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KLAS Client Updates</a:t>
            </a:r>
          </a:p>
          <a:p>
            <a:r>
              <a:rPr lang="en-US" dirty="0"/>
              <a:t>Catalog &amp; Equipment</a:t>
            </a:r>
          </a:p>
          <a:p>
            <a:r>
              <a:rPr lang="en-US" dirty="0"/>
              <a:t>Patron</a:t>
            </a:r>
          </a:p>
          <a:p>
            <a:r>
              <a:rPr lang="en-US" dirty="0"/>
              <a:t>Duplication</a:t>
            </a:r>
          </a:p>
          <a:p>
            <a:r>
              <a:rPr lang="en-US" dirty="0"/>
              <a:t>What’s Next?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15E538-5476-49AC-86E4-9F5E2CA63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28919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291586-AC99-4B12-8C5E-5ACB849B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Client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C0695-11EE-451B-93B3-315D8CFF4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Nightly Processing optimizations</a:t>
            </a:r>
          </a:p>
          <a:p>
            <a:r>
              <a:rPr lang="en-US" dirty="0"/>
              <a:t>Nightly is now scheduled in Batch Manager</a:t>
            </a:r>
          </a:p>
          <a:p>
            <a:r>
              <a:rPr lang="en-US" dirty="0"/>
              <a:t>30 min “grace period” for Batch Manager jobs to finish before shutdown</a:t>
            </a:r>
          </a:p>
          <a:p>
            <a:r>
              <a:rPr lang="en-US" dirty="0"/>
              <a:t>Scheduled jobs skipped during a shutdown will run at startup</a:t>
            </a:r>
          </a:p>
        </p:txBody>
      </p:sp>
    </p:spTree>
    <p:extLst>
      <p:ext uri="{BB962C8B-B14F-4D97-AF65-F5344CB8AC3E}">
        <p14:creationId xmlns:p14="http://schemas.microsoft.com/office/powerpoint/2010/main" val="244971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6F12-BAED-41A8-B589-437F87B02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Nightly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77418-2F31-4173-B804-02683E910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Customize which Nightly Programs are used for each </a:t>
            </a:r>
            <a:r>
              <a:rPr lang="en-US" dirty="0" err="1"/>
              <a:t>ServeType</a:t>
            </a:r>
            <a:r>
              <a:rPr lang="en-US" dirty="0"/>
              <a:t>. Possible examples:</a:t>
            </a:r>
          </a:p>
          <a:p>
            <a:pPr lvl="1"/>
            <a:r>
              <a:rPr lang="en-US" dirty="0"/>
              <a:t>OnDemand (Dup) – Reserve, Series</a:t>
            </a:r>
          </a:p>
          <a:p>
            <a:pPr lvl="1"/>
            <a:r>
              <a:rPr lang="en-US" dirty="0"/>
              <a:t>Nightly List Only – Reserve, Series, Request, Author</a:t>
            </a:r>
          </a:p>
          <a:p>
            <a:r>
              <a:rPr lang="en-US" dirty="0"/>
              <a:t>Customize Program settings &amp; options by </a:t>
            </a:r>
            <a:r>
              <a:rPr lang="en-US" dirty="0" err="1"/>
              <a:t>PatronType</a:t>
            </a:r>
            <a:endParaRPr lang="en-US" dirty="0"/>
          </a:p>
          <a:p>
            <a:pPr lvl="1"/>
            <a:r>
              <a:rPr lang="en-US" dirty="0"/>
              <a:t>IN / Nursing Homes – more Author selections, no HH check, more Subject Exclusion checks</a:t>
            </a:r>
          </a:p>
          <a:p>
            <a:pPr lvl="1"/>
            <a:r>
              <a:rPr lang="en-US" dirty="0"/>
              <a:t>PI / Incarcerated Patron – no Subject selections, Subject Exclusion checks on everything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99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AF83-B0AF-4529-B1D1-09A7C4BB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3CF4-7D23-4FA3-B49C-BE8ECD105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Merge Headings can now run in Batch Manager</a:t>
            </a:r>
          </a:p>
          <a:p>
            <a:r>
              <a:rPr lang="en-US" dirty="0"/>
              <a:t>Catalog Find tool now handling diacritics appropriately</a:t>
            </a:r>
          </a:p>
          <a:p>
            <a:r>
              <a:rPr lang="en-US" dirty="0"/>
              <a:t>Add/Remove Headings bug fixed (again)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40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AF83-B0AF-4529-B1D1-09A7C4BB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3CF4-7D23-4FA3-B49C-BE8ECD105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Bug fixes for dropped headings</a:t>
            </a:r>
          </a:p>
          <a:p>
            <a:pPr lvl="1"/>
            <a:r>
              <a:rPr lang="en-US" dirty="0"/>
              <a:t>New titles with multiple headings added before save</a:t>
            </a:r>
          </a:p>
          <a:p>
            <a:pPr lvl="1"/>
            <a:r>
              <a:rPr lang="en-US" dirty="0"/>
              <a:t>Older records on MARC update</a:t>
            </a:r>
          </a:p>
          <a:p>
            <a:r>
              <a:rPr lang="en-US" dirty="0"/>
              <a:t>Heading Selection tool updated</a:t>
            </a:r>
          </a:p>
          <a:p>
            <a:pPr lvl="1"/>
            <a:r>
              <a:rPr lang="en-US" dirty="0"/>
              <a:t>Keyword filter</a:t>
            </a:r>
          </a:p>
          <a:p>
            <a:pPr lvl="1"/>
            <a:r>
              <a:rPr lang="en-US" dirty="0"/>
              <a:t>Additional information displayed</a:t>
            </a:r>
          </a:p>
          <a:p>
            <a:pPr lvl="1"/>
            <a:r>
              <a:rPr lang="en-US" dirty="0"/>
              <a:t>Relator field for Authors and Narrators</a:t>
            </a:r>
          </a:p>
        </p:txBody>
      </p:sp>
    </p:spTree>
    <p:extLst>
      <p:ext uri="{BB962C8B-B14F-4D97-AF65-F5344CB8AC3E}">
        <p14:creationId xmlns:p14="http://schemas.microsoft.com/office/powerpoint/2010/main" val="3672828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41079F-3C13-432F-8477-69E3074A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34" y="276619"/>
            <a:ext cx="9095238" cy="630476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0BDB19-868E-4E89-9F88-809275A15D72}"/>
              </a:ext>
            </a:extLst>
          </p:cNvPr>
          <p:cNvSpPr/>
          <p:nvPr/>
        </p:nvSpPr>
        <p:spPr>
          <a:xfrm>
            <a:off x="1780674" y="757990"/>
            <a:ext cx="3260558" cy="31282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4B43F3-EB17-4079-BD94-9838BDAEDD61}"/>
              </a:ext>
            </a:extLst>
          </p:cNvPr>
          <p:cNvSpPr/>
          <p:nvPr/>
        </p:nvSpPr>
        <p:spPr>
          <a:xfrm>
            <a:off x="9516978" y="1070811"/>
            <a:ext cx="1030387" cy="493294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08EDBD-794C-4062-A6A1-24A5E705010A}"/>
              </a:ext>
            </a:extLst>
          </p:cNvPr>
          <p:cNvSpPr/>
          <p:nvPr/>
        </p:nvSpPr>
        <p:spPr>
          <a:xfrm>
            <a:off x="1700462" y="4459706"/>
            <a:ext cx="2390275" cy="493294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A2F90E-3E04-42AB-9F86-B1240B9DE7CF}"/>
              </a:ext>
            </a:extLst>
          </p:cNvPr>
          <p:cNvSpPr/>
          <p:nvPr/>
        </p:nvSpPr>
        <p:spPr>
          <a:xfrm>
            <a:off x="6096000" y="5602706"/>
            <a:ext cx="2145632" cy="493294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0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2882-5DCE-4C94-9F7F-3DAC0B5F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Catalog -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B13F5-B4BF-482C-988D-4572033FD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5863389" cy="3944126"/>
          </a:xfrm>
        </p:spPr>
        <p:txBody>
          <a:bodyPr/>
          <a:lstStyle/>
          <a:p>
            <a:r>
              <a:rPr lang="en-US" dirty="0"/>
              <a:t>Decimal seq order support</a:t>
            </a:r>
          </a:p>
          <a:p>
            <a:r>
              <a:rPr lang="en-US" dirty="0"/>
              <a:t>Multiple ordered series on one Title</a:t>
            </a:r>
          </a:p>
          <a:p>
            <a:r>
              <a:rPr lang="en-US" dirty="0"/>
              <a:t>Multiple sequences within one Series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129E2-D92C-4EE5-98B8-7AA2C986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493" y="1054780"/>
            <a:ext cx="5152381" cy="5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70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0C221D"/>
      </a:dk2>
      <a:lt2>
        <a:srgbClr val="478977"/>
      </a:lt2>
      <a:accent1>
        <a:srgbClr val="0C221D"/>
      </a:accent1>
      <a:accent2>
        <a:srgbClr val="003B31"/>
      </a:accent2>
      <a:accent3>
        <a:srgbClr val="00765A"/>
      </a:accent3>
      <a:accent4>
        <a:srgbClr val="478977"/>
      </a:accent4>
      <a:accent5>
        <a:srgbClr val="5B9BD5"/>
      </a:accent5>
      <a:accent6>
        <a:srgbClr val="70AD47"/>
      </a:accent6>
      <a:hlink>
        <a:srgbClr val="F28030"/>
      </a:hlink>
      <a:folHlink>
        <a:srgbClr val="AF63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636</Words>
  <Application>Microsoft Office PowerPoint</Application>
  <PresentationFormat>Widescreen</PresentationFormat>
  <Paragraphs>98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Bahnschrift SemiBold</vt:lpstr>
      <vt:lpstr>Bahnschrift SemiCondensed</vt:lpstr>
      <vt:lpstr>Calibri</vt:lpstr>
      <vt:lpstr>Palatino Linotype</vt:lpstr>
      <vt:lpstr>Office Theme</vt:lpstr>
      <vt:lpstr>New Features</vt:lpstr>
      <vt:lpstr>Katy Patrick</vt:lpstr>
      <vt:lpstr>Overview</vt:lpstr>
      <vt:lpstr>KLAS Client</vt:lpstr>
      <vt:lpstr>Nightly Configuration</vt:lpstr>
      <vt:lpstr>Catalog</vt:lpstr>
      <vt:lpstr>Catalog</vt:lpstr>
      <vt:lpstr>PowerPoint Presentation</vt:lpstr>
      <vt:lpstr>Catalog - Series</vt:lpstr>
      <vt:lpstr>Equipment</vt:lpstr>
      <vt:lpstr>Patron</vt:lpstr>
      <vt:lpstr>Patron - Series</vt:lpstr>
      <vt:lpstr>PowerPoint Presentation</vt:lpstr>
      <vt:lpstr>Front Desk</vt:lpstr>
      <vt:lpstr>Duplication</vt:lpstr>
      <vt:lpstr>Duplication – Quality of Life “stuff”</vt:lpstr>
      <vt:lpstr>Duplication - Scribe</vt:lpstr>
      <vt:lpstr>What’s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Patrick</dc:creator>
  <cp:lastModifiedBy>Katy Patrick</cp:lastModifiedBy>
  <cp:revision>65</cp:revision>
  <dcterms:created xsi:type="dcterms:W3CDTF">2021-04-22T19:58:50Z</dcterms:created>
  <dcterms:modified xsi:type="dcterms:W3CDTF">2022-05-03T14:48:17Z</dcterms:modified>
</cp:coreProperties>
</file>