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gWypncWw6oQrJC5tD2ERkonbd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p:restoredTop sz="94703"/>
  </p:normalViewPr>
  <p:slideViewPr>
    <p:cSldViewPr snapToGrid="0">
      <p:cViewPr varScale="1">
        <p:scale>
          <a:sx n="116" d="100"/>
          <a:sy n="116" d="100"/>
        </p:scale>
        <p:origin x="6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KLAS / NDBEDP – National Deaf-Blind Equipment Distribution Program (iCanConnect) - A map with 32 states marked green to show that they use KLAS. </a:t>
            </a:r>
            <a:endParaRPr/>
          </a:p>
          <a:p>
            <a:pPr marL="0" lvl="0" indent="0" algn="l" rtl="0">
              <a:spcBef>
                <a:spcPts val="0"/>
              </a:spcBef>
              <a:spcAft>
                <a:spcPts val="0"/>
              </a:spcAft>
              <a:buNone/>
            </a:pPr>
            <a:endParaRPr/>
          </a:p>
        </p:txBody>
      </p:sp>
      <p:sp>
        <p:nvSpPr>
          <p:cNvPr id="183" name="Google Shape;1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Since KLAS UC 2021 – for preview updates, please review the conference New Features presentation: https://klasusers.com/knowledge-base/2021-klas-users-conference-presentations-handouts</a:t>
            </a:r>
            <a:endParaRPr/>
          </a:p>
        </p:txBody>
      </p:sp>
      <p:sp>
        <p:nvSpPr>
          <p:cNvPr id="240" name="Google Shape;24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50">
                <a:solidFill>
                  <a:srgbClr val="1D1C1D"/>
                </a:solidFill>
                <a:highlight>
                  <a:srgbClr val="F8F8F8"/>
                </a:highlight>
                <a:latin typeface="Arial"/>
                <a:ea typeface="Arial"/>
                <a:cs typeface="Arial"/>
                <a:sym typeface="Arial"/>
              </a:rPr>
              <a:t>Stats examples: min/avg, max orders by scribe unit, orders by lib all based on time frame specified, failure rates, cache efficiency, min/avg/max file size, qty of files, a bunch more, </a:t>
            </a:r>
            <a:r>
              <a:rPr lang="en-US" sz="1150">
                <a:solidFill>
                  <a:srgbClr val="1D1C1D"/>
                </a:solidFill>
                <a:highlight>
                  <a:srgbClr val="FFFFFF"/>
                </a:highlight>
                <a:latin typeface="Arial"/>
                <a:ea typeface="Arial"/>
                <a:cs typeface="Arial"/>
                <a:sym typeface="Arial"/>
              </a:rPr>
              <a:t>duplication times and volumes</a:t>
            </a:r>
            <a:endParaRPr/>
          </a:p>
        </p:txBody>
      </p:sp>
      <p:sp>
        <p:nvSpPr>
          <p:cNvPr id="300" name="Google Shape;30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Current LBPD KLAS Installations</a:t>
            </a:r>
            <a:endParaRPr/>
          </a:p>
          <a:p>
            <a:pPr marL="0" lvl="0" indent="0" algn="l" rtl="0">
              <a:spcBef>
                <a:spcPts val="0"/>
              </a:spcBef>
              <a:spcAft>
                <a:spcPts val="0"/>
              </a:spcAft>
              <a:buNone/>
            </a:pPr>
            <a:r>
              <a:rPr lang="en-US"/>
              <a:t>Self-hosted: Alabama, northern California, Colorado, Indiana, Louisiana, Mississippi, New York state, Oregon, South Dakota, Wisconsin</a:t>
            </a:r>
            <a:br>
              <a:rPr lang="en-US"/>
            </a:br>
            <a:r>
              <a:rPr lang="en-US"/>
              <a:t>Keystone Hosted: Alaska, Arizona, southern California (Braille Institute), Delaware, Florida, Georgia, Idaho, Illinois, Kansas, Maryland, Massachusetts, Minnesota, Missouri, Montana, Nevada, New Mexico, New York city, North Carolina, Ohio, Oklahoma, Rhode Island, South Carolina, Utah, Vermont, Virginia Beach, Washington, Wyoming</a:t>
            </a:r>
            <a:endParaRPr/>
          </a:p>
        </p:txBody>
      </p:sp>
      <p:sp>
        <p:nvSpPr>
          <p:cNvPr id="169" name="Google Shape;1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Current IRC KLAS Installations</a:t>
            </a:r>
            <a:endParaRPr/>
          </a:p>
          <a:p>
            <a:pPr marL="0" lvl="0" indent="0" algn="l" rtl="0">
              <a:spcBef>
                <a:spcPts val="0"/>
              </a:spcBef>
              <a:spcAft>
                <a:spcPts val="0"/>
              </a:spcAft>
              <a:buNone/>
            </a:pPr>
            <a:r>
              <a:rPr lang="en-US"/>
              <a:t>Self-hosted: New York, Virginia, South Dakota, Colorado, New Mexico</a:t>
            </a:r>
            <a:endParaRPr/>
          </a:p>
          <a:p>
            <a:pPr marL="0" lvl="0" indent="0" algn="l" rtl="0">
              <a:spcBef>
                <a:spcPts val="0"/>
              </a:spcBef>
              <a:spcAft>
                <a:spcPts val="0"/>
              </a:spcAft>
              <a:buNone/>
            </a:pPr>
            <a:r>
              <a:rPr lang="en-US"/>
              <a:t>Keystone Hosted: Maryland, West Virginia, Tennessee, Louisiana, Nebraska, Kansas, Oklahoma, Texas, Arizona, Oregon, California, Oakland County (MI)</a:t>
            </a:r>
            <a:endParaRPr/>
          </a:p>
          <a:p>
            <a:pPr marL="0" lvl="0" indent="0" algn="l" rtl="0">
              <a:spcBef>
                <a:spcPts val="0"/>
              </a:spcBef>
              <a:spcAft>
                <a:spcPts val="0"/>
              </a:spcAft>
              <a:buNone/>
            </a:pPr>
            <a:endParaRPr/>
          </a:p>
        </p:txBody>
      </p:sp>
      <p:sp>
        <p:nvSpPr>
          <p:cNvPr id="176" name="Google Shape;1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4"/>
          <p:cNvSpPr/>
          <p:nvPr/>
        </p:nvSpPr>
        <p:spPr>
          <a:xfrm>
            <a:off x="3757353" y="2593571"/>
            <a:ext cx="7896318" cy="3674709"/>
          </a:xfrm>
          <a:prstGeom prst="rect">
            <a:avLst/>
          </a:prstGeom>
          <a:solidFill>
            <a:schemeClr val="lt1"/>
          </a:solidFill>
          <a:ln w="571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34"/>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accent2"/>
              </a:buClr>
              <a:buSzPts val="6000"/>
              <a:buFont typeface="Arial"/>
              <a:buNone/>
              <a:defRPr sz="60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4"/>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ive Poll Layout">
  <p:cSld name="Live Poll Layout">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43"/>
          <p:cNvSpPr txBox="1">
            <a:spLocks noGrp="1"/>
          </p:cNvSpPr>
          <p:nvPr>
            <p:ph type="subTitle" idx="1"/>
          </p:nvPr>
        </p:nvSpPr>
        <p:spPr>
          <a:xfrm>
            <a:off x="133003" y="2430479"/>
            <a:ext cx="6425931" cy="87718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5" name="Google Shape;55;p43"/>
          <p:cNvSpPr txBox="1">
            <a:spLocks noGrp="1"/>
          </p:cNvSpPr>
          <p:nvPr>
            <p:ph type="body" idx="2"/>
          </p:nvPr>
        </p:nvSpPr>
        <p:spPr>
          <a:xfrm>
            <a:off x="133003" y="3429000"/>
            <a:ext cx="6766561" cy="30638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3"/>
          <p:cNvSpPr/>
          <p:nvPr/>
        </p:nvSpPr>
        <p:spPr>
          <a:xfrm>
            <a:off x="2310938" y="1684541"/>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Header and Content">
  <p:cSld name="Picture with Header and Content">
    <p:bg>
      <p:bgPr>
        <a:solidFill>
          <a:schemeClr val="lt1"/>
        </a:solidFill>
        <a:effectLst/>
      </p:bgPr>
    </p:bg>
    <p:spTree>
      <p:nvGrpSpPr>
        <p:cNvPr id="1" name="Shape 57"/>
        <p:cNvGrpSpPr/>
        <p:nvPr/>
      </p:nvGrpSpPr>
      <p:grpSpPr>
        <a:xfrm>
          <a:off x="0" y="0"/>
          <a:ext cx="0" cy="0"/>
          <a:chOff x="0" y="0"/>
          <a:chExt cx="0" cy="0"/>
        </a:xfrm>
      </p:grpSpPr>
      <p:pic>
        <p:nvPicPr>
          <p:cNvPr id="58" name="Google Shape;58;p44"/>
          <p:cNvPicPr preferRelativeResize="0"/>
          <p:nvPr/>
        </p:nvPicPr>
        <p:blipFill rotWithShape="1">
          <a:blip r:embed="rId2">
            <a:alphaModFix/>
          </a:blip>
          <a:srcRect/>
          <a:stretch/>
        </p:blipFill>
        <p:spPr>
          <a:xfrm>
            <a:off x="0" y="2381"/>
            <a:ext cx="12192000" cy="2051050"/>
          </a:xfrm>
          <a:prstGeom prst="rect">
            <a:avLst/>
          </a:prstGeom>
          <a:noFill/>
          <a:ln>
            <a:noFill/>
          </a:ln>
        </p:spPr>
      </p:pic>
      <p:grpSp>
        <p:nvGrpSpPr>
          <p:cNvPr id="59" name="Google Shape;59;p44"/>
          <p:cNvGrpSpPr/>
          <p:nvPr/>
        </p:nvGrpSpPr>
        <p:grpSpPr>
          <a:xfrm rot="10800000">
            <a:off x="717885" y="2416174"/>
            <a:ext cx="4426720" cy="3799052"/>
            <a:chOff x="6641435" y="1027984"/>
            <a:chExt cx="4426720" cy="5198857"/>
          </a:xfrm>
        </p:grpSpPr>
        <p:sp>
          <p:nvSpPr>
            <p:cNvPr id="60" name="Google Shape;60;p44"/>
            <p:cNvSpPr/>
            <p:nvPr/>
          </p:nvSpPr>
          <p:spPr>
            <a:xfrm rot="5400000">
              <a:off x="6504947" y="1663632"/>
              <a:ext cx="5198857" cy="392756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44"/>
            <p:cNvSpPr/>
            <p:nvPr/>
          </p:nvSpPr>
          <p:spPr>
            <a:xfrm rot="-5400000">
              <a:off x="6718103" y="2232403"/>
              <a:ext cx="361939" cy="515275"/>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2" name="Google Shape;62;p44"/>
          <p:cNvSpPr>
            <a:spLocks noGrp="1"/>
          </p:cNvSpPr>
          <p:nvPr>
            <p:ph type="pic" idx="2"/>
          </p:nvPr>
        </p:nvSpPr>
        <p:spPr>
          <a:xfrm>
            <a:off x="461559" y="2232837"/>
            <a:ext cx="3927561" cy="3632975"/>
          </a:xfrm>
          <a:prstGeom prst="rect">
            <a:avLst/>
          </a:prstGeom>
          <a:noFill/>
          <a:ln>
            <a:noFill/>
          </a:ln>
        </p:spPr>
      </p:sp>
      <p:sp>
        <p:nvSpPr>
          <p:cNvPr id="63" name="Google Shape;63;p44"/>
          <p:cNvSpPr txBox="1">
            <a:spLocks noGrp="1"/>
          </p:cNvSpPr>
          <p:nvPr>
            <p:ph type="title"/>
          </p:nvPr>
        </p:nvSpPr>
        <p:spPr>
          <a:xfrm>
            <a:off x="461559" y="365125"/>
            <a:ext cx="10892241"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44"/>
          <p:cNvSpPr txBox="1">
            <a:spLocks noGrp="1"/>
          </p:cNvSpPr>
          <p:nvPr>
            <p:ph type="body" idx="1"/>
          </p:nvPr>
        </p:nvSpPr>
        <p:spPr>
          <a:xfrm>
            <a:off x="4850678" y="2232837"/>
            <a:ext cx="6503122" cy="394412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ontent">
  <p:cSld name="Picture with Content">
    <p:bg>
      <p:bgPr>
        <a:solidFill>
          <a:schemeClr val="lt1"/>
        </a:solidFill>
        <a:effectLst/>
      </p:bgPr>
    </p:bg>
    <p:spTree>
      <p:nvGrpSpPr>
        <p:cNvPr id="1" name="Shape 65"/>
        <p:cNvGrpSpPr/>
        <p:nvPr/>
      </p:nvGrpSpPr>
      <p:grpSpPr>
        <a:xfrm>
          <a:off x="0" y="0"/>
          <a:ext cx="0" cy="0"/>
          <a:chOff x="0" y="0"/>
          <a:chExt cx="0" cy="0"/>
        </a:xfrm>
      </p:grpSpPr>
      <p:sp>
        <p:nvSpPr>
          <p:cNvPr id="66" name="Google Shape;66;p45"/>
          <p:cNvSpPr/>
          <p:nvPr/>
        </p:nvSpPr>
        <p:spPr>
          <a:xfrm>
            <a:off x="8879305" y="0"/>
            <a:ext cx="3312695" cy="6858000"/>
          </a:xfrm>
          <a:prstGeom prst="rect">
            <a:avLst/>
          </a:prstGeom>
          <a:solidFill>
            <a:srgbClr val="234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7" name="Google Shape;67;p45"/>
          <p:cNvGrpSpPr/>
          <p:nvPr/>
        </p:nvGrpSpPr>
        <p:grpSpPr>
          <a:xfrm>
            <a:off x="6641435" y="1027983"/>
            <a:ext cx="4426720" cy="5198857"/>
            <a:chOff x="6641435" y="1027984"/>
            <a:chExt cx="4426720" cy="5198857"/>
          </a:xfrm>
        </p:grpSpPr>
        <p:sp>
          <p:nvSpPr>
            <p:cNvPr id="68" name="Google Shape;68;p45"/>
            <p:cNvSpPr/>
            <p:nvPr/>
          </p:nvSpPr>
          <p:spPr>
            <a:xfrm rot="5400000">
              <a:off x="6504947" y="1663632"/>
              <a:ext cx="5198857" cy="392756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45"/>
            <p:cNvSpPr/>
            <p:nvPr/>
          </p:nvSpPr>
          <p:spPr>
            <a:xfrm rot="-5400000">
              <a:off x="6718103" y="2232403"/>
              <a:ext cx="361939" cy="515275"/>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0" name="Google Shape;70;p45"/>
          <p:cNvSpPr txBox="1">
            <a:spLocks noGrp="1"/>
          </p:cNvSpPr>
          <p:nvPr>
            <p:ph type="body" idx="1"/>
          </p:nvPr>
        </p:nvSpPr>
        <p:spPr>
          <a:xfrm>
            <a:off x="395056" y="532015"/>
            <a:ext cx="6503122" cy="5694824"/>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1" name="Google Shape;71;p45"/>
          <p:cNvPicPr preferRelativeResize="0"/>
          <p:nvPr/>
        </p:nvPicPr>
        <p:blipFill rotWithShape="1">
          <a:blip r:embed="rId2">
            <a:alphaModFix/>
          </a:blip>
          <a:srcRect/>
          <a:stretch/>
        </p:blipFill>
        <p:spPr>
          <a:xfrm flipH="1">
            <a:off x="7643415" y="164776"/>
            <a:ext cx="1746604" cy="710158"/>
          </a:xfrm>
          <a:prstGeom prst="rect">
            <a:avLst/>
          </a:prstGeom>
          <a:noFill/>
          <a:ln>
            <a:noFill/>
          </a:ln>
        </p:spPr>
      </p:pic>
      <p:sp>
        <p:nvSpPr>
          <p:cNvPr id="72" name="Google Shape;72;p45"/>
          <p:cNvSpPr>
            <a:spLocks noGrp="1"/>
          </p:cNvSpPr>
          <p:nvPr>
            <p:ph type="pic" idx="2"/>
          </p:nvPr>
        </p:nvSpPr>
        <p:spPr>
          <a:xfrm>
            <a:off x="7426239" y="532015"/>
            <a:ext cx="3927561" cy="5400299"/>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lt1"/>
        </a:solidFill>
        <a:effectLst/>
      </p:bgPr>
    </p:bg>
    <p:spTree>
      <p:nvGrpSpPr>
        <p:cNvPr id="1" name="Shape 73"/>
        <p:cNvGrpSpPr/>
        <p:nvPr/>
      </p:nvGrpSpPr>
      <p:grpSpPr>
        <a:xfrm>
          <a:off x="0" y="0"/>
          <a:ext cx="0" cy="0"/>
          <a:chOff x="0" y="0"/>
          <a:chExt cx="0" cy="0"/>
        </a:xfrm>
      </p:grpSpPr>
      <p:grpSp>
        <p:nvGrpSpPr>
          <p:cNvPr id="74" name="Google Shape;74;p46"/>
          <p:cNvGrpSpPr/>
          <p:nvPr/>
        </p:nvGrpSpPr>
        <p:grpSpPr>
          <a:xfrm>
            <a:off x="0" y="0"/>
            <a:ext cx="4705004" cy="6858000"/>
            <a:chOff x="0" y="0"/>
            <a:chExt cx="4705004" cy="6858000"/>
          </a:xfrm>
        </p:grpSpPr>
        <p:sp>
          <p:nvSpPr>
            <p:cNvPr id="75" name="Google Shape;75;p46"/>
            <p:cNvSpPr/>
            <p:nvPr/>
          </p:nvSpPr>
          <p:spPr>
            <a:xfrm>
              <a:off x="0" y="0"/>
              <a:ext cx="415636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46"/>
            <p:cNvSpPr/>
            <p:nvPr/>
          </p:nvSpPr>
          <p:spPr>
            <a:xfrm rot="5400000">
              <a:off x="4167936" y="703324"/>
              <a:ext cx="525494" cy="548642"/>
            </a:xfrm>
            <a:prstGeom prst="triangle">
              <a:avLst>
                <a:gd name="adj" fmla="val 5000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7" name="Google Shape;77;p46"/>
          <p:cNvSpPr txBox="1">
            <a:spLocks noGrp="1"/>
          </p:cNvSpPr>
          <p:nvPr>
            <p:ph type="body" idx="1"/>
          </p:nvPr>
        </p:nvSpPr>
        <p:spPr>
          <a:xfrm>
            <a:off x="133003" y="150472"/>
            <a:ext cx="3890357" cy="82391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8" name="Google Shape;78;p46"/>
          <p:cNvSpPr txBox="1">
            <a:spLocks noGrp="1"/>
          </p:cNvSpPr>
          <p:nvPr>
            <p:ph type="body" idx="2"/>
          </p:nvPr>
        </p:nvSpPr>
        <p:spPr>
          <a:xfrm>
            <a:off x="133003" y="974384"/>
            <a:ext cx="3890357" cy="5518491"/>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46"/>
          <p:cNvSpPr txBox="1">
            <a:spLocks noGrp="1"/>
          </p:cNvSpPr>
          <p:nvPr>
            <p:ph type="body" idx="3"/>
          </p:nvPr>
        </p:nvSpPr>
        <p:spPr>
          <a:xfrm>
            <a:off x="4469476" y="974384"/>
            <a:ext cx="7399713" cy="5518491"/>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46"/>
          <p:cNvSpPr txBox="1">
            <a:spLocks noGrp="1"/>
          </p:cNvSpPr>
          <p:nvPr>
            <p:ph type="body" idx="4"/>
          </p:nvPr>
        </p:nvSpPr>
        <p:spPr>
          <a:xfrm>
            <a:off x="4469476" y="150472"/>
            <a:ext cx="7399713" cy="82391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peaker - 1 Person">
  <p:cSld name="Speaker - 1 Person">
    <p:bg>
      <p:bgPr>
        <a:blipFill>
          <a:blip r:embed="rId2">
            <a:alphaModFix/>
          </a:blip>
          <a:stretch>
            <a:fillRect/>
          </a:stretch>
        </a:blipFill>
        <a:effectLst/>
      </p:bgPr>
    </p:bg>
    <p:spTree>
      <p:nvGrpSpPr>
        <p:cNvPr id="1" name="Shape 81"/>
        <p:cNvGrpSpPr/>
        <p:nvPr/>
      </p:nvGrpSpPr>
      <p:grpSpPr>
        <a:xfrm>
          <a:off x="0" y="0"/>
          <a:ext cx="0" cy="0"/>
          <a:chOff x="0" y="0"/>
          <a:chExt cx="0" cy="0"/>
        </a:xfrm>
      </p:grpSpPr>
      <p:grpSp>
        <p:nvGrpSpPr>
          <p:cNvPr id="82" name="Google Shape;82;p47"/>
          <p:cNvGrpSpPr/>
          <p:nvPr/>
        </p:nvGrpSpPr>
        <p:grpSpPr>
          <a:xfrm>
            <a:off x="665748" y="729916"/>
            <a:ext cx="10844464" cy="4432594"/>
            <a:chOff x="673768" y="609600"/>
            <a:chExt cx="10844464" cy="4432594"/>
          </a:xfrm>
        </p:grpSpPr>
        <p:sp>
          <p:nvSpPr>
            <p:cNvPr id="83" name="Google Shape;83;p47"/>
            <p:cNvSpPr/>
            <p:nvPr/>
          </p:nvSpPr>
          <p:spPr>
            <a:xfrm>
              <a:off x="673768" y="609600"/>
              <a:ext cx="10844464" cy="376989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47"/>
            <p:cNvSpPr/>
            <p:nvPr/>
          </p:nvSpPr>
          <p:spPr>
            <a:xfrm rot="10800000">
              <a:off x="1876485" y="4281232"/>
              <a:ext cx="666187" cy="760962"/>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85" name="Google Shape;85;p47"/>
          <p:cNvGrpSpPr/>
          <p:nvPr/>
        </p:nvGrpSpPr>
        <p:grpSpPr>
          <a:xfrm>
            <a:off x="673768" y="673768"/>
            <a:ext cx="10844464" cy="4352384"/>
            <a:chOff x="673768" y="689810"/>
            <a:chExt cx="10844464" cy="4352384"/>
          </a:xfrm>
        </p:grpSpPr>
        <p:sp>
          <p:nvSpPr>
            <p:cNvPr id="86" name="Google Shape;86;p47"/>
            <p:cNvSpPr/>
            <p:nvPr/>
          </p:nvSpPr>
          <p:spPr>
            <a:xfrm>
              <a:off x="673768" y="689810"/>
              <a:ext cx="10844464" cy="37698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47"/>
            <p:cNvSpPr/>
            <p:nvPr/>
          </p:nvSpPr>
          <p:spPr>
            <a:xfrm rot="10800000">
              <a:off x="1948678" y="4417590"/>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 name="Google Shape;88;p47"/>
          <p:cNvSpPr/>
          <p:nvPr/>
        </p:nvSpPr>
        <p:spPr>
          <a:xfrm>
            <a:off x="8211303" y="3427188"/>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47"/>
          <p:cNvSpPr txBox="1">
            <a:spLocks noGrp="1"/>
          </p:cNvSpPr>
          <p:nvPr>
            <p:ph type="title"/>
          </p:nvPr>
        </p:nvSpPr>
        <p:spPr>
          <a:xfrm>
            <a:off x="838200" y="880514"/>
            <a:ext cx="10515600" cy="1430424"/>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2"/>
              </a:buClr>
              <a:buSzPts val="5400"/>
              <a:buFont typeface="Arial"/>
              <a:buNone/>
              <a:defRPr sz="54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7"/>
          <p:cNvSpPr txBox="1">
            <a:spLocks noGrp="1"/>
          </p:cNvSpPr>
          <p:nvPr>
            <p:ph type="subTitle" idx="1"/>
          </p:nvPr>
        </p:nvSpPr>
        <p:spPr>
          <a:xfrm>
            <a:off x="838200" y="2310938"/>
            <a:ext cx="7224713" cy="182387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1" name="Google Shape;91;p47"/>
          <p:cNvSpPr>
            <a:spLocks noGrp="1"/>
          </p:cNvSpPr>
          <p:nvPr>
            <p:ph type="pic" idx="2"/>
          </p:nvPr>
        </p:nvSpPr>
        <p:spPr>
          <a:xfrm>
            <a:off x="8140492" y="3303871"/>
            <a:ext cx="2943225" cy="3025884"/>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peaker - 2 person">
  <p:cSld name="Speaker - 2 person">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48"/>
          <p:cNvSpPr/>
          <p:nvPr/>
        </p:nvSpPr>
        <p:spPr>
          <a:xfrm>
            <a:off x="7394785" y="673768"/>
            <a:ext cx="4265197" cy="57811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48"/>
          <p:cNvSpPr/>
          <p:nvPr/>
        </p:nvSpPr>
        <p:spPr>
          <a:xfrm>
            <a:off x="5558589" y="3599841"/>
            <a:ext cx="3039825" cy="302588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8"/>
          <p:cNvSpPr/>
          <p:nvPr/>
        </p:nvSpPr>
        <p:spPr>
          <a:xfrm>
            <a:off x="515625" y="673768"/>
            <a:ext cx="4265197" cy="57811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48"/>
          <p:cNvSpPr txBox="1">
            <a:spLocks noGrp="1"/>
          </p:cNvSpPr>
          <p:nvPr>
            <p:ph type="title"/>
          </p:nvPr>
        </p:nvSpPr>
        <p:spPr>
          <a:xfrm>
            <a:off x="532016" y="880514"/>
            <a:ext cx="3141778" cy="236673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2"/>
              </a:buClr>
              <a:buSzPts val="4400"/>
              <a:buFont typeface="Arial"/>
              <a:buNone/>
              <a:defRPr sz="44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48"/>
          <p:cNvSpPr txBox="1">
            <a:spLocks noGrp="1"/>
          </p:cNvSpPr>
          <p:nvPr>
            <p:ph type="subTitle" idx="1"/>
          </p:nvPr>
        </p:nvSpPr>
        <p:spPr>
          <a:xfrm>
            <a:off x="532016" y="3501885"/>
            <a:ext cx="4248806" cy="204991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8" name="Google Shape;98;p48"/>
          <p:cNvSpPr>
            <a:spLocks noGrp="1"/>
          </p:cNvSpPr>
          <p:nvPr>
            <p:ph type="pic" idx="2"/>
          </p:nvPr>
        </p:nvSpPr>
        <p:spPr>
          <a:xfrm>
            <a:off x="5738120" y="3429000"/>
            <a:ext cx="2943225" cy="3025884"/>
          </a:xfrm>
          <a:prstGeom prst="rect">
            <a:avLst/>
          </a:prstGeom>
          <a:noFill/>
          <a:ln>
            <a:noFill/>
          </a:ln>
        </p:spPr>
      </p:sp>
      <p:sp>
        <p:nvSpPr>
          <p:cNvPr id="99" name="Google Shape;99;p48"/>
          <p:cNvSpPr/>
          <p:nvPr/>
        </p:nvSpPr>
        <p:spPr>
          <a:xfrm>
            <a:off x="3792137" y="391431"/>
            <a:ext cx="3039825" cy="302588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8"/>
          <p:cNvSpPr>
            <a:spLocks noGrp="1"/>
          </p:cNvSpPr>
          <p:nvPr>
            <p:ph type="pic" idx="3"/>
          </p:nvPr>
        </p:nvSpPr>
        <p:spPr>
          <a:xfrm>
            <a:off x="3673793" y="232273"/>
            <a:ext cx="2943225" cy="3025884"/>
          </a:xfrm>
          <a:prstGeom prst="rect">
            <a:avLst/>
          </a:prstGeom>
          <a:noFill/>
          <a:ln>
            <a:noFill/>
          </a:ln>
        </p:spPr>
      </p:sp>
      <p:sp>
        <p:nvSpPr>
          <p:cNvPr id="101" name="Google Shape;101;p48"/>
          <p:cNvSpPr txBox="1">
            <a:spLocks noGrp="1"/>
          </p:cNvSpPr>
          <p:nvPr>
            <p:ph type="body" idx="4"/>
          </p:nvPr>
        </p:nvSpPr>
        <p:spPr>
          <a:xfrm>
            <a:off x="7394575" y="881063"/>
            <a:ext cx="4265613" cy="2366962"/>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0"/>
              </a:spcBef>
              <a:spcAft>
                <a:spcPts val="0"/>
              </a:spcAft>
              <a:buClr>
                <a:schemeClr val="accent2"/>
              </a:buClr>
              <a:buSzPts val="4400"/>
              <a:buFont typeface="Arial"/>
              <a:buNone/>
              <a:defRPr sz="4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8"/>
          <p:cNvSpPr txBox="1">
            <a:spLocks noGrp="1"/>
          </p:cNvSpPr>
          <p:nvPr>
            <p:ph type="body" idx="5"/>
          </p:nvPr>
        </p:nvSpPr>
        <p:spPr>
          <a:xfrm>
            <a:off x="8682038" y="3501885"/>
            <a:ext cx="2994025" cy="20496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peaker - 3 person panel">
  <p:cSld name="Speaker - 3 person panel">
    <p:bg>
      <p:bgPr>
        <a:blipFill>
          <a:blip r:embed="rId2">
            <a:alphaModFix/>
          </a:blip>
          <a:stretch>
            <a:fillRect/>
          </a:stretch>
        </a:blipFill>
        <a:effectLst/>
      </p:bgPr>
    </p:bg>
    <p:spTree>
      <p:nvGrpSpPr>
        <p:cNvPr id="1" name="Shape 103"/>
        <p:cNvGrpSpPr/>
        <p:nvPr/>
      </p:nvGrpSpPr>
      <p:grpSpPr>
        <a:xfrm>
          <a:off x="0" y="0"/>
          <a:ext cx="0" cy="0"/>
          <a:chOff x="0" y="0"/>
          <a:chExt cx="0" cy="0"/>
        </a:xfrm>
      </p:grpSpPr>
      <p:grpSp>
        <p:nvGrpSpPr>
          <p:cNvPr id="104" name="Google Shape;104;p49"/>
          <p:cNvGrpSpPr/>
          <p:nvPr/>
        </p:nvGrpSpPr>
        <p:grpSpPr>
          <a:xfrm>
            <a:off x="665748" y="729916"/>
            <a:ext cx="10844464" cy="4432594"/>
            <a:chOff x="673768" y="609600"/>
            <a:chExt cx="10844464" cy="4432594"/>
          </a:xfrm>
        </p:grpSpPr>
        <p:sp>
          <p:nvSpPr>
            <p:cNvPr id="105" name="Google Shape;105;p49"/>
            <p:cNvSpPr/>
            <p:nvPr/>
          </p:nvSpPr>
          <p:spPr>
            <a:xfrm>
              <a:off x="673768" y="609600"/>
              <a:ext cx="10844464" cy="376989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49"/>
            <p:cNvSpPr/>
            <p:nvPr/>
          </p:nvSpPr>
          <p:spPr>
            <a:xfrm rot="10800000">
              <a:off x="1876485" y="4281232"/>
              <a:ext cx="666187" cy="760962"/>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7" name="Google Shape;107;p49"/>
          <p:cNvGrpSpPr/>
          <p:nvPr/>
        </p:nvGrpSpPr>
        <p:grpSpPr>
          <a:xfrm>
            <a:off x="673768" y="673768"/>
            <a:ext cx="10844464" cy="4352384"/>
            <a:chOff x="673768" y="689810"/>
            <a:chExt cx="10844464" cy="4352384"/>
          </a:xfrm>
        </p:grpSpPr>
        <p:sp>
          <p:nvSpPr>
            <p:cNvPr id="108" name="Google Shape;108;p49"/>
            <p:cNvSpPr/>
            <p:nvPr/>
          </p:nvSpPr>
          <p:spPr>
            <a:xfrm>
              <a:off x="673768" y="689810"/>
              <a:ext cx="10844464" cy="3769895"/>
            </a:xfrm>
            <a:prstGeom prst="rect">
              <a:avLst/>
            </a:pr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49"/>
            <p:cNvSpPr/>
            <p:nvPr/>
          </p:nvSpPr>
          <p:spPr>
            <a:xfrm rot="10800000">
              <a:off x="1948678" y="4417590"/>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 name="Google Shape;110;p49"/>
          <p:cNvSpPr/>
          <p:nvPr/>
        </p:nvSpPr>
        <p:spPr>
          <a:xfrm>
            <a:off x="1461305" y="3576106"/>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49"/>
          <p:cNvSpPr/>
          <p:nvPr/>
        </p:nvSpPr>
        <p:spPr>
          <a:xfrm>
            <a:off x="4867267" y="3555524"/>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49"/>
          <p:cNvSpPr/>
          <p:nvPr/>
        </p:nvSpPr>
        <p:spPr>
          <a:xfrm>
            <a:off x="8339639" y="3555524"/>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9"/>
          <p:cNvSpPr txBox="1">
            <a:spLocks noGrp="1"/>
          </p:cNvSpPr>
          <p:nvPr>
            <p:ph type="title"/>
          </p:nvPr>
        </p:nvSpPr>
        <p:spPr>
          <a:xfrm>
            <a:off x="838200" y="880514"/>
            <a:ext cx="10515600" cy="2411326"/>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1pPr>
            <a:lvl2pPr lvl="1">
              <a:spcBef>
                <a:spcPts val="6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 name="Google Shape;114;p49"/>
          <p:cNvSpPr>
            <a:spLocks noGrp="1"/>
          </p:cNvSpPr>
          <p:nvPr>
            <p:ph type="pic" idx="2"/>
          </p:nvPr>
        </p:nvSpPr>
        <p:spPr>
          <a:xfrm>
            <a:off x="8195917" y="3429000"/>
            <a:ext cx="2943225" cy="3025884"/>
          </a:xfrm>
          <a:prstGeom prst="rect">
            <a:avLst/>
          </a:prstGeom>
          <a:noFill/>
          <a:ln>
            <a:noFill/>
          </a:ln>
        </p:spPr>
      </p:sp>
      <p:sp>
        <p:nvSpPr>
          <p:cNvPr id="115" name="Google Shape;115;p49"/>
          <p:cNvSpPr>
            <a:spLocks noGrp="1"/>
          </p:cNvSpPr>
          <p:nvPr>
            <p:ph type="pic" idx="3"/>
          </p:nvPr>
        </p:nvSpPr>
        <p:spPr>
          <a:xfrm>
            <a:off x="4758385" y="3429000"/>
            <a:ext cx="2943225" cy="3025884"/>
          </a:xfrm>
          <a:prstGeom prst="rect">
            <a:avLst/>
          </a:prstGeom>
          <a:noFill/>
          <a:ln>
            <a:noFill/>
          </a:ln>
        </p:spPr>
      </p:sp>
      <p:sp>
        <p:nvSpPr>
          <p:cNvPr id="116" name="Google Shape;116;p49"/>
          <p:cNvSpPr>
            <a:spLocks noGrp="1"/>
          </p:cNvSpPr>
          <p:nvPr>
            <p:ph type="pic" idx="4"/>
          </p:nvPr>
        </p:nvSpPr>
        <p:spPr>
          <a:xfrm>
            <a:off x="1352937" y="3429000"/>
            <a:ext cx="2943225" cy="3025884"/>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peaker - Panel 4+">
  <p:cSld name="Speaker - Panel 4+">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35"/>
          <p:cNvGrpSpPr/>
          <p:nvPr/>
        </p:nvGrpSpPr>
        <p:grpSpPr>
          <a:xfrm>
            <a:off x="673768" y="659102"/>
            <a:ext cx="10844464" cy="5448984"/>
            <a:chOff x="673768" y="689810"/>
            <a:chExt cx="10844464" cy="5448984"/>
          </a:xfrm>
        </p:grpSpPr>
        <p:sp>
          <p:nvSpPr>
            <p:cNvPr id="16" name="Google Shape;16;p35"/>
            <p:cNvSpPr/>
            <p:nvPr/>
          </p:nvSpPr>
          <p:spPr>
            <a:xfrm>
              <a:off x="673768" y="689810"/>
              <a:ext cx="10844464" cy="492355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35"/>
            <p:cNvSpPr/>
            <p:nvPr/>
          </p:nvSpPr>
          <p:spPr>
            <a:xfrm rot="10800000">
              <a:off x="1927059" y="5514190"/>
              <a:ext cx="498764" cy="624604"/>
            </a:xfrm>
            <a:prstGeom prst="triangl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8" name="Google Shape;18;p35"/>
          <p:cNvGrpSpPr/>
          <p:nvPr/>
        </p:nvGrpSpPr>
        <p:grpSpPr>
          <a:xfrm>
            <a:off x="673768" y="659103"/>
            <a:ext cx="10844464" cy="5262264"/>
            <a:chOff x="673768" y="700068"/>
            <a:chExt cx="10844464" cy="5262264"/>
          </a:xfrm>
        </p:grpSpPr>
        <p:sp>
          <p:nvSpPr>
            <p:cNvPr id="19" name="Google Shape;19;p35"/>
            <p:cNvSpPr/>
            <p:nvPr/>
          </p:nvSpPr>
          <p:spPr>
            <a:xfrm>
              <a:off x="673768" y="700068"/>
              <a:ext cx="10844464" cy="48404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35"/>
            <p:cNvSpPr/>
            <p:nvPr/>
          </p:nvSpPr>
          <p:spPr>
            <a:xfrm rot="10800000">
              <a:off x="1927059" y="5337728"/>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 name="Google Shape;21;p35"/>
          <p:cNvSpPr txBox="1">
            <a:spLocks noGrp="1"/>
          </p:cNvSpPr>
          <p:nvPr>
            <p:ph type="title"/>
          </p:nvPr>
        </p:nvSpPr>
        <p:spPr>
          <a:xfrm>
            <a:off x="838200" y="880514"/>
            <a:ext cx="10515600" cy="441624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1pPr>
            <a:lvl2pPr lvl="1">
              <a:spcBef>
                <a:spcPts val="6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2"/>
        <p:cNvGrpSpPr/>
        <p:nvPr/>
      </p:nvGrpSpPr>
      <p:grpSpPr>
        <a:xfrm>
          <a:off x="0" y="0"/>
          <a:ext cx="0" cy="0"/>
          <a:chOff x="0" y="0"/>
          <a:chExt cx="0" cy="0"/>
        </a:xfrm>
      </p:grpSpPr>
      <p:pic>
        <p:nvPicPr>
          <p:cNvPr id="23" name="Google Shape;23;p36"/>
          <p:cNvPicPr preferRelativeResize="0"/>
          <p:nvPr/>
        </p:nvPicPr>
        <p:blipFill rotWithShape="1">
          <a:blip r:embed="rId2">
            <a:alphaModFix/>
          </a:blip>
          <a:srcRect r="64273"/>
          <a:stretch/>
        </p:blipFill>
        <p:spPr>
          <a:xfrm>
            <a:off x="0" y="0"/>
            <a:ext cx="4355869" cy="6858000"/>
          </a:xfrm>
          <a:prstGeom prst="rect">
            <a:avLst/>
          </a:prstGeom>
          <a:noFill/>
          <a:ln w="9525" cap="flat" cmpd="sng">
            <a:solidFill>
              <a:schemeClr val="lt2"/>
            </a:solidFill>
            <a:prstDash val="solid"/>
            <a:round/>
            <a:headEnd type="none" w="sm" len="sm"/>
            <a:tailEnd type="none" w="sm" len="sm"/>
          </a:ln>
        </p:spPr>
      </p:pic>
      <p:sp>
        <p:nvSpPr>
          <p:cNvPr id="24" name="Google Shape;24;p36"/>
          <p:cNvSpPr txBox="1">
            <a:spLocks noGrp="1"/>
          </p:cNvSpPr>
          <p:nvPr>
            <p:ph type="body" idx="1"/>
          </p:nvPr>
        </p:nvSpPr>
        <p:spPr>
          <a:xfrm>
            <a:off x="4621876" y="1379913"/>
            <a:ext cx="7331826" cy="520376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6"/>
          <p:cNvSpPr txBox="1">
            <a:spLocks noGrp="1"/>
          </p:cNvSpPr>
          <p:nvPr>
            <p:ph type="ctrTitle"/>
          </p:nvPr>
        </p:nvSpPr>
        <p:spPr>
          <a:xfrm>
            <a:off x="4621876" y="274321"/>
            <a:ext cx="7331826" cy="110559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2"/>
              </a:buClr>
              <a:buSzPts val="6000"/>
              <a:buFont typeface="Arial"/>
              <a:buNone/>
              <a:defRPr sz="6000" b="0"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6"/>
        <p:cNvGrpSpPr/>
        <p:nvPr/>
      </p:nvGrpSpPr>
      <p:grpSpPr>
        <a:xfrm>
          <a:off x="0" y="0"/>
          <a:ext cx="0" cy="0"/>
          <a:chOff x="0" y="0"/>
          <a:chExt cx="0" cy="0"/>
        </a:xfrm>
      </p:grpSpPr>
      <p:pic>
        <p:nvPicPr>
          <p:cNvPr id="27" name="Google Shape;27;p37"/>
          <p:cNvPicPr preferRelativeResize="0"/>
          <p:nvPr/>
        </p:nvPicPr>
        <p:blipFill rotWithShape="1">
          <a:blip r:embed="rId2">
            <a:alphaModFix/>
          </a:blip>
          <a:srcRect/>
          <a:stretch/>
        </p:blipFill>
        <p:spPr>
          <a:xfrm>
            <a:off x="0" y="2381"/>
            <a:ext cx="12192000" cy="2051050"/>
          </a:xfrm>
          <a:prstGeom prst="rect">
            <a:avLst/>
          </a:prstGeom>
          <a:noFill/>
          <a:ln>
            <a:noFill/>
          </a:ln>
        </p:spPr>
      </p:pic>
      <p:sp>
        <p:nvSpPr>
          <p:cNvPr id="28" name="Google Shape;2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37"/>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ey Info">
  <p:cSld name="Key Info">
    <p:bg>
      <p:bgPr>
        <a:blipFill>
          <a:blip r:embed="rId2">
            <a:alphaModFix/>
          </a:blip>
          <a:stretch>
            <a:fillRect/>
          </a:stretch>
        </a:blipFill>
        <a:effectLst/>
      </p:bgPr>
    </p:bg>
    <p:spTree>
      <p:nvGrpSpPr>
        <p:cNvPr id="1" name="Shape 30"/>
        <p:cNvGrpSpPr/>
        <p:nvPr/>
      </p:nvGrpSpPr>
      <p:grpSpPr>
        <a:xfrm>
          <a:off x="0" y="0"/>
          <a:ext cx="0" cy="0"/>
          <a:chOff x="0" y="0"/>
          <a:chExt cx="0" cy="0"/>
        </a:xfrm>
      </p:grpSpPr>
      <p:grpSp>
        <p:nvGrpSpPr>
          <p:cNvPr id="31" name="Google Shape;31;p38"/>
          <p:cNvGrpSpPr/>
          <p:nvPr/>
        </p:nvGrpSpPr>
        <p:grpSpPr>
          <a:xfrm>
            <a:off x="681644" y="665018"/>
            <a:ext cx="10823171" cy="6027877"/>
            <a:chOff x="681644" y="665018"/>
            <a:chExt cx="10823171" cy="6027877"/>
          </a:xfrm>
        </p:grpSpPr>
        <p:sp>
          <p:nvSpPr>
            <p:cNvPr id="32" name="Google Shape;32;p38"/>
            <p:cNvSpPr/>
            <p:nvPr/>
          </p:nvSpPr>
          <p:spPr>
            <a:xfrm>
              <a:off x="681644" y="665018"/>
              <a:ext cx="10823171" cy="54198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38"/>
            <p:cNvSpPr/>
            <p:nvPr/>
          </p:nvSpPr>
          <p:spPr>
            <a:xfrm rot="10800000">
              <a:off x="9360131" y="6068291"/>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4" name="Google Shape;34;p38"/>
          <p:cNvSpPr txBox="1">
            <a:spLocks noGrp="1"/>
          </p:cNvSpPr>
          <p:nvPr>
            <p:ph type="body" idx="1"/>
          </p:nvPr>
        </p:nvSpPr>
        <p:spPr>
          <a:xfrm>
            <a:off x="762785" y="773084"/>
            <a:ext cx="10624793" cy="520351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amp;A Layout">
  <p:cSld name="Q&amp;A Layou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39"/>
          <p:cNvSpPr/>
          <p:nvPr/>
        </p:nvSpPr>
        <p:spPr>
          <a:xfrm>
            <a:off x="0" y="4984955"/>
            <a:ext cx="2757948" cy="1873045"/>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Light Theme">
  <p:cSld name="Title -Light Them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40"/>
          <p:cNvSpPr/>
          <p:nvPr/>
        </p:nvSpPr>
        <p:spPr>
          <a:xfrm>
            <a:off x="723014" y="1020726"/>
            <a:ext cx="6741042" cy="4215809"/>
          </a:xfrm>
          <a:prstGeom prst="rect">
            <a:avLst/>
          </a:prstGeom>
          <a:solidFill>
            <a:schemeClr val="lt1"/>
          </a:solidFill>
          <a:ln w="571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0"/>
          <p:cNvSpPr txBox="1">
            <a:spLocks noGrp="1"/>
          </p:cNvSpPr>
          <p:nvPr>
            <p:ph type="ctrTitle"/>
          </p:nvPr>
        </p:nvSpPr>
        <p:spPr>
          <a:xfrm>
            <a:off x="723014" y="1020726"/>
            <a:ext cx="6741042" cy="335988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accent2"/>
              </a:buClr>
              <a:buSzPts val="6000"/>
              <a:buFont typeface="Arial"/>
              <a:buNone/>
              <a:defRPr sz="60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0"/>
          <p:cNvSpPr txBox="1">
            <a:spLocks noGrp="1"/>
          </p:cNvSpPr>
          <p:nvPr>
            <p:ph type="subTitle" idx="1"/>
          </p:nvPr>
        </p:nvSpPr>
        <p:spPr>
          <a:xfrm>
            <a:off x="723014" y="4359349"/>
            <a:ext cx="6741042" cy="87718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sic Content - dark">
  <p:cSld name="Basic Content - dark">
    <p:bg>
      <p:bgPr>
        <a:solidFill>
          <a:schemeClr val="lt1"/>
        </a:solidFill>
        <a:effectLst/>
      </p:bgPr>
    </p:bg>
    <p:spTree>
      <p:nvGrpSpPr>
        <p:cNvPr id="1" name="Shape 41"/>
        <p:cNvGrpSpPr/>
        <p:nvPr/>
      </p:nvGrpSpPr>
      <p:grpSpPr>
        <a:xfrm>
          <a:off x="0" y="0"/>
          <a:ext cx="0" cy="0"/>
          <a:chOff x="0" y="0"/>
          <a:chExt cx="0" cy="0"/>
        </a:xfrm>
      </p:grpSpPr>
      <p:pic>
        <p:nvPicPr>
          <p:cNvPr id="42" name="Google Shape;42;p41"/>
          <p:cNvPicPr preferRelativeResize="0"/>
          <p:nvPr/>
        </p:nvPicPr>
        <p:blipFill rotWithShape="1">
          <a:blip r:embed="rId2">
            <a:alphaModFix/>
          </a:blip>
          <a:srcRect/>
          <a:stretch/>
        </p:blipFill>
        <p:spPr>
          <a:xfrm>
            <a:off x="0" y="2381"/>
            <a:ext cx="12192000" cy="2051050"/>
          </a:xfrm>
          <a:prstGeom prst="rect">
            <a:avLst/>
          </a:prstGeom>
          <a:noFill/>
          <a:ln>
            <a:noFill/>
          </a:ln>
        </p:spPr>
      </p:pic>
      <p:sp>
        <p:nvSpPr>
          <p:cNvPr id="43" name="Google Shape;43;p41"/>
          <p:cNvSpPr/>
          <p:nvPr/>
        </p:nvSpPr>
        <p:spPr>
          <a:xfrm>
            <a:off x="10113817" y="0"/>
            <a:ext cx="207818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41"/>
          <p:cNvSpPr txBox="1">
            <a:spLocks noGrp="1"/>
          </p:cNvSpPr>
          <p:nvPr>
            <p:ph type="body" idx="1"/>
          </p:nvPr>
        </p:nvSpPr>
        <p:spPr>
          <a:xfrm>
            <a:off x="249382" y="2071328"/>
            <a:ext cx="9725892" cy="441259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5" name="Google Shape;45;p41"/>
          <p:cNvPicPr preferRelativeResize="0"/>
          <p:nvPr/>
        </p:nvPicPr>
        <p:blipFill rotWithShape="1">
          <a:blip r:embed="rId3">
            <a:alphaModFix/>
          </a:blip>
          <a:srcRect/>
          <a:stretch/>
        </p:blipFill>
        <p:spPr>
          <a:xfrm rot="10800000">
            <a:off x="8964581" y="5999362"/>
            <a:ext cx="1746604" cy="710158"/>
          </a:xfrm>
          <a:prstGeom prst="rect">
            <a:avLst/>
          </a:prstGeom>
          <a:noFill/>
          <a:ln>
            <a:noFill/>
          </a:ln>
        </p:spPr>
      </p:pic>
      <p:sp>
        <p:nvSpPr>
          <p:cNvPr id="46" name="Google Shape;46;p41"/>
          <p:cNvSpPr txBox="1">
            <a:spLocks noGrp="1"/>
          </p:cNvSpPr>
          <p:nvPr>
            <p:ph type="title"/>
          </p:nvPr>
        </p:nvSpPr>
        <p:spPr>
          <a:xfrm>
            <a:off x="249382" y="374073"/>
            <a:ext cx="9725892"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lt1"/>
        </a:solidFill>
        <a:effectLst/>
      </p:bgPr>
    </p:bg>
    <p:spTree>
      <p:nvGrpSpPr>
        <p:cNvPr id="1" name="Shape 47"/>
        <p:cNvGrpSpPr/>
        <p:nvPr/>
      </p:nvGrpSpPr>
      <p:grpSpPr>
        <a:xfrm>
          <a:off x="0" y="0"/>
          <a:ext cx="0" cy="0"/>
          <a:chOff x="0" y="0"/>
          <a:chExt cx="0" cy="0"/>
        </a:xfrm>
      </p:grpSpPr>
      <p:sp>
        <p:nvSpPr>
          <p:cNvPr id="48" name="Google Shape;48;p42"/>
          <p:cNvSpPr/>
          <p:nvPr/>
        </p:nvSpPr>
        <p:spPr>
          <a:xfrm>
            <a:off x="0" y="0"/>
            <a:ext cx="4156364" cy="6858000"/>
          </a:xfrm>
          <a:prstGeom prst="rect">
            <a:avLst/>
          </a:prstGeom>
          <a:solidFill>
            <a:srgbClr val="86C1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 name="Google Shape;49;p42"/>
          <p:cNvPicPr preferRelativeResize="0"/>
          <p:nvPr/>
        </p:nvPicPr>
        <p:blipFill rotWithShape="1">
          <a:blip r:embed="rId2">
            <a:alphaModFix/>
          </a:blip>
          <a:srcRect/>
          <a:stretch/>
        </p:blipFill>
        <p:spPr>
          <a:xfrm>
            <a:off x="0" y="2381"/>
            <a:ext cx="12192000" cy="2051050"/>
          </a:xfrm>
          <a:prstGeom prst="rect">
            <a:avLst/>
          </a:prstGeom>
          <a:noFill/>
          <a:ln>
            <a:noFill/>
          </a:ln>
        </p:spPr>
      </p:pic>
      <p:sp>
        <p:nvSpPr>
          <p:cNvPr id="50" name="Google Shape;5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42"/>
          <p:cNvSpPr txBox="1">
            <a:spLocks noGrp="1"/>
          </p:cNvSpPr>
          <p:nvPr>
            <p:ph type="body" idx="1"/>
          </p:nvPr>
        </p:nvSpPr>
        <p:spPr>
          <a:xfrm>
            <a:off x="4469476" y="2188368"/>
            <a:ext cx="7399713" cy="430450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2"/>
          <p:cNvSpPr txBox="1">
            <a:spLocks noGrp="1"/>
          </p:cNvSpPr>
          <p:nvPr>
            <p:ph type="body" idx="2"/>
          </p:nvPr>
        </p:nvSpPr>
        <p:spPr>
          <a:xfrm>
            <a:off x="133003" y="2188368"/>
            <a:ext cx="3890357" cy="430450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klasusers.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gaggle.email/join/klasusers@lists.klas.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lasusers.com/klasnews/planning-the-2023-users-conferenc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klasusers.com/klasnews/online-administrator-s-trainin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klasusers.com/klasnews/klas-development-advisory-committee-kdac"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AmazonWebservices_Logo.sv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klasusers.com/klasnews/the-stars-of-keystone-s-staff-georg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https://klasusers.com/klasnews/the-stars-of-keystone-s-staff-katharin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klasusers.com/klasnews/farewell-addres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hyperlink" Target="https://klasusers.com/klas-news/goodbye-from-john-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5400"/>
              <a:buFont typeface="Arial"/>
              <a:buNone/>
            </a:pPr>
            <a:r>
              <a:rPr lang="en-US" sz="5400"/>
              <a:t>NLS Regional 2023:</a:t>
            </a:r>
            <a:br>
              <a:rPr lang="en-US"/>
            </a:br>
            <a:r>
              <a:rPr lang="en-US"/>
              <a:t> KLAS Users’ Meeting</a:t>
            </a:r>
            <a:endParaRPr/>
          </a:p>
        </p:txBody>
      </p:sp>
      <p:sp>
        <p:nvSpPr>
          <p:cNvPr id="122" name="Google Shape;122;p1"/>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US" dirty="0"/>
              <a:t>May 18, 2023</a:t>
            </a:r>
            <a:endParaRPr dirty="0"/>
          </a:p>
          <a:p>
            <a:pPr marL="0" lvl="0" indent="0" algn="ctr" rtl="0">
              <a:lnSpc>
                <a:spcPct val="90000"/>
              </a:lnSpc>
              <a:spcBef>
                <a:spcPts val="1000"/>
              </a:spcBef>
              <a:spcAft>
                <a:spcPts val="0"/>
              </a:spcAft>
              <a:buClr>
                <a:schemeClr val="dk1"/>
              </a:buClr>
              <a:buSzPts val="36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0"/>
          <p:cNvSpPr txBox="1">
            <a:spLocks noGrp="1"/>
          </p:cNvSpPr>
          <p:nvPr>
            <p:ph type="body" idx="1"/>
          </p:nvPr>
        </p:nvSpPr>
        <p:spPr>
          <a:xfrm>
            <a:off x="783772" y="759423"/>
            <a:ext cx="10620102" cy="5427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a:t>Current iCanConnect Customers</a:t>
            </a:r>
            <a:endParaRPr/>
          </a:p>
        </p:txBody>
      </p:sp>
      <p:pic>
        <p:nvPicPr>
          <p:cNvPr id="186" name="Google Shape;186;p10"/>
          <p:cNvPicPr preferRelativeResize="0"/>
          <p:nvPr/>
        </p:nvPicPr>
        <p:blipFill rotWithShape="1">
          <a:blip r:embed="rId3">
            <a:alphaModFix/>
          </a:blip>
          <a:srcRect/>
          <a:stretch/>
        </p:blipFill>
        <p:spPr>
          <a:xfrm>
            <a:off x="1993541" y="1302169"/>
            <a:ext cx="8200562" cy="47701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KLAS Users’ Community</a:t>
            </a:r>
            <a:endParaRPr/>
          </a:p>
        </p:txBody>
      </p:sp>
      <p:sp>
        <p:nvSpPr>
          <p:cNvPr id="192" name="Google Shape;192;p11"/>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Community</a:t>
            </a:r>
            <a:endParaRPr/>
          </a:p>
        </p:txBody>
      </p:sp>
      <p:sp>
        <p:nvSpPr>
          <p:cNvPr id="198" name="Google Shape;198;p12"/>
          <p:cNvSpPr txBox="1">
            <a:spLocks noGrp="1"/>
          </p:cNvSpPr>
          <p:nvPr>
            <p:ph type="body" idx="1"/>
          </p:nvPr>
        </p:nvSpPr>
        <p:spPr>
          <a:xfrm>
            <a:off x="838200" y="2232837"/>
            <a:ext cx="10515600" cy="42600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u="sng">
                <a:solidFill>
                  <a:schemeClr val="hlink"/>
                </a:solidFill>
                <a:hlinkClick r:id="rId3"/>
              </a:rPr>
              <a:t>KLASUsers.com</a:t>
            </a:r>
            <a:endParaRPr/>
          </a:p>
          <a:p>
            <a:pPr marL="685800" lvl="1" indent="-228600" algn="l" rtl="0">
              <a:lnSpc>
                <a:spcPct val="90000"/>
              </a:lnSpc>
              <a:spcBef>
                <a:spcPts val="500"/>
              </a:spcBef>
              <a:spcAft>
                <a:spcPts val="0"/>
              </a:spcAft>
              <a:buClr>
                <a:schemeClr val="dk1"/>
              </a:buClr>
              <a:buSzPts val="3200"/>
              <a:buChar char="•"/>
            </a:pPr>
            <a:r>
              <a:rPr lang="en-US"/>
              <a:t>Knowledge Base</a:t>
            </a:r>
            <a:endParaRPr/>
          </a:p>
          <a:p>
            <a:pPr marL="685800" lvl="1" indent="-228600" algn="l" rtl="0">
              <a:lnSpc>
                <a:spcPct val="90000"/>
              </a:lnSpc>
              <a:spcBef>
                <a:spcPts val="500"/>
              </a:spcBef>
              <a:spcAft>
                <a:spcPts val="0"/>
              </a:spcAft>
              <a:buClr>
                <a:schemeClr val="dk1"/>
              </a:buClr>
              <a:buSzPts val="3200"/>
              <a:buChar char="•"/>
            </a:pPr>
            <a:r>
              <a:rPr lang="en-US"/>
              <a:t>Latest News</a:t>
            </a:r>
            <a:endParaRPr/>
          </a:p>
          <a:p>
            <a:pPr marL="685800" lvl="1" indent="-228600" algn="l" rtl="0">
              <a:lnSpc>
                <a:spcPct val="90000"/>
              </a:lnSpc>
              <a:spcBef>
                <a:spcPts val="500"/>
              </a:spcBef>
              <a:spcAft>
                <a:spcPts val="0"/>
              </a:spcAft>
              <a:buClr>
                <a:schemeClr val="dk1"/>
              </a:buClr>
              <a:buSzPts val="3200"/>
              <a:buChar char="•"/>
            </a:pPr>
            <a:r>
              <a:rPr lang="en-US"/>
              <a:t>Discussion Forum</a:t>
            </a:r>
            <a:endParaRPr/>
          </a:p>
          <a:p>
            <a:pPr marL="685800" lvl="1" indent="-228600" algn="l" rtl="0">
              <a:lnSpc>
                <a:spcPct val="90000"/>
              </a:lnSpc>
              <a:spcBef>
                <a:spcPts val="500"/>
              </a:spcBef>
              <a:spcAft>
                <a:spcPts val="0"/>
              </a:spcAft>
              <a:buClr>
                <a:schemeClr val="dk1"/>
              </a:buClr>
              <a:buSzPts val="3200"/>
              <a:buChar char="•"/>
            </a:pPr>
            <a:r>
              <a:rPr lang="en-US"/>
              <a:t>Tag list &amp; search functionality to aid navigation</a:t>
            </a:r>
            <a:endParaRPr/>
          </a:p>
          <a:p>
            <a:pPr marL="228600" lvl="0" indent="-228600" algn="l" rtl="0">
              <a:lnSpc>
                <a:spcPct val="90000"/>
              </a:lnSpc>
              <a:spcBef>
                <a:spcPts val="1000"/>
              </a:spcBef>
              <a:spcAft>
                <a:spcPts val="0"/>
              </a:spcAft>
              <a:buClr>
                <a:schemeClr val="dk1"/>
              </a:buClr>
              <a:buSzPts val="3600"/>
              <a:buChar char="•"/>
            </a:pPr>
            <a:r>
              <a:rPr lang="en-US" u="sng">
                <a:solidFill>
                  <a:schemeClr val="hlink"/>
                </a:solidFill>
                <a:hlinkClick r:id="rId4"/>
              </a:rPr>
              <a:t>KLASUsers</a:t>
            </a:r>
            <a:r>
              <a:rPr lang="en-US"/>
              <a:t> e-list</a:t>
            </a:r>
            <a:endParaRPr/>
          </a:p>
          <a:p>
            <a:pPr marL="685800" lvl="1" indent="-228600" algn="l" rtl="0">
              <a:lnSpc>
                <a:spcPct val="90000"/>
              </a:lnSpc>
              <a:spcBef>
                <a:spcPts val="500"/>
              </a:spcBef>
              <a:spcAft>
                <a:spcPts val="0"/>
              </a:spcAft>
              <a:buClr>
                <a:schemeClr val="dk1"/>
              </a:buClr>
              <a:buSzPts val="3200"/>
              <a:buChar char="•"/>
            </a:pPr>
            <a:r>
              <a:rPr lang="en-US"/>
              <a:t>Weekly Wrap-up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Training &amp; Events</a:t>
            </a:r>
            <a:endParaRPr/>
          </a:p>
        </p:txBody>
      </p:sp>
      <p:sp>
        <p:nvSpPr>
          <p:cNvPr id="204" name="Google Shape;204;p13"/>
          <p:cNvSpPr txBox="1">
            <a:spLocks noGrp="1"/>
          </p:cNvSpPr>
          <p:nvPr>
            <p:ph type="body" idx="1"/>
          </p:nvPr>
        </p:nvSpPr>
        <p:spPr>
          <a:xfrm>
            <a:off x="838200" y="2161716"/>
            <a:ext cx="10515600" cy="450324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Keystone webinars </a:t>
            </a:r>
            <a:endParaRPr/>
          </a:p>
          <a:p>
            <a:pPr marL="228600" lvl="0" indent="-228600" algn="l" rtl="0">
              <a:lnSpc>
                <a:spcPct val="90000"/>
              </a:lnSpc>
              <a:spcBef>
                <a:spcPts val="1000"/>
              </a:spcBef>
              <a:spcAft>
                <a:spcPts val="0"/>
              </a:spcAft>
              <a:buClr>
                <a:schemeClr val="dk1"/>
              </a:buClr>
              <a:buSzPts val="3600"/>
              <a:buChar char="•"/>
            </a:pPr>
            <a:r>
              <a:rPr lang="en-US"/>
              <a:t>User-led webinars &amp; roundtables</a:t>
            </a:r>
            <a:endParaRPr/>
          </a:p>
          <a:p>
            <a:pPr marL="228600" lvl="0" indent="-228600" algn="l" rtl="0">
              <a:lnSpc>
                <a:spcPct val="90000"/>
              </a:lnSpc>
              <a:spcBef>
                <a:spcPts val="1000"/>
              </a:spcBef>
              <a:spcAft>
                <a:spcPts val="0"/>
              </a:spcAft>
              <a:buClr>
                <a:schemeClr val="dk1"/>
              </a:buClr>
              <a:buSzPts val="3600"/>
              <a:buChar char="•"/>
            </a:pPr>
            <a:r>
              <a:rPr lang="en-US"/>
              <a:t>KLAS Users’ Conference</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3"/>
              </a:rPr>
              <a:t>KLAS UC 2023</a:t>
            </a:r>
            <a:r>
              <a:rPr lang="en-US"/>
              <a:t> - July 17-20, 2023 online &amp; in-person at Tennessee School for the Blind in Nashville</a:t>
            </a:r>
            <a:endParaRPr/>
          </a:p>
          <a:p>
            <a:pPr marL="228600" lvl="0" indent="-228600" algn="l" rtl="0">
              <a:lnSpc>
                <a:spcPct val="90000"/>
              </a:lnSpc>
              <a:spcBef>
                <a:spcPts val="1000"/>
              </a:spcBef>
              <a:spcAft>
                <a:spcPts val="0"/>
              </a:spcAft>
              <a:buClr>
                <a:schemeClr val="dk1"/>
              </a:buClr>
              <a:buSzPts val="3600"/>
              <a:buChar char="•"/>
            </a:pPr>
            <a:r>
              <a:rPr lang="en-US" u="sng">
                <a:solidFill>
                  <a:schemeClr val="hlink"/>
                </a:solidFill>
                <a:hlinkClick r:id="rId4"/>
              </a:rPr>
              <a:t>Online KLAS Administrator Training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Group Officers</a:t>
            </a:r>
            <a:endParaRPr/>
          </a:p>
        </p:txBody>
      </p:sp>
      <p:sp>
        <p:nvSpPr>
          <p:cNvPr id="210" name="Google Shape;210;p14"/>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b="1"/>
              <a:t>Traci Timmons</a:t>
            </a:r>
            <a:r>
              <a:rPr lang="en-US"/>
              <a:t>, President, Washington Talking Book &amp; Braille Library</a:t>
            </a:r>
            <a:endParaRPr/>
          </a:p>
          <a:p>
            <a:pPr marL="228600" lvl="0" indent="-228600" algn="l" rtl="0">
              <a:lnSpc>
                <a:spcPct val="90000"/>
              </a:lnSpc>
              <a:spcBef>
                <a:spcPts val="1000"/>
              </a:spcBef>
              <a:spcAft>
                <a:spcPts val="0"/>
              </a:spcAft>
              <a:buClr>
                <a:schemeClr val="dk1"/>
              </a:buClr>
              <a:buSzPts val="3600"/>
              <a:buChar char="•"/>
            </a:pPr>
            <a:r>
              <a:rPr lang="en-US" b="1"/>
              <a:t>Maureen Dorosinski</a:t>
            </a:r>
            <a:r>
              <a:rPr lang="en-US"/>
              <a:t>, Vice President, Florida Bureau of Braille &amp; Talking Book Library Services</a:t>
            </a:r>
            <a:endParaRPr/>
          </a:p>
          <a:p>
            <a:pPr marL="228600" lvl="0" indent="-228600" algn="l" rtl="0">
              <a:lnSpc>
                <a:spcPct val="90000"/>
              </a:lnSpc>
              <a:spcBef>
                <a:spcPts val="1000"/>
              </a:spcBef>
              <a:spcAft>
                <a:spcPts val="0"/>
              </a:spcAft>
              <a:buClr>
                <a:schemeClr val="dk1"/>
              </a:buClr>
              <a:buSzPts val="3600"/>
              <a:buChar char="•"/>
            </a:pPr>
            <a:r>
              <a:rPr lang="en-US" b="1"/>
              <a:t>Tony Bucci</a:t>
            </a:r>
            <a:r>
              <a:rPr lang="en-US"/>
              <a:t>, Secretary, Arizona Talking Book Library</a:t>
            </a:r>
            <a:endParaRPr/>
          </a:p>
          <a:p>
            <a:pPr marL="228600" lvl="0" indent="-228600" algn="l" rtl="0">
              <a:lnSpc>
                <a:spcPct val="90000"/>
              </a:lnSpc>
              <a:spcBef>
                <a:spcPts val="1000"/>
              </a:spcBef>
              <a:spcAft>
                <a:spcPts val="0"/>
              </a:spcAft>
              <a:buClr>
                <a:schemeClr val="dk1"/>
              </a:buClr>
              <a:buSzPts val="3600"/>
              <a:buChar char="•"/>
            </a:pPr>
            <a:r>
              <a:rPr lang="en-US" b="1"/>
              <a:t>Michael Lang</a:t>
            </a:r>
            <a:r>
              <a:rPr lang="en-US"/>
              <a:t>, Immediate Past President, Kansas Talking Books Service</a:t>
            </a:r>
            <a:endParaRPr/>
          </a:p>
          <a:p>
            <a:pPr marL="22860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Group Committees</a:t>
            </a:r>
            <a:endParaRPr/>
          </a:p>
        </p:txBody>
      </p:sp>
      <p:sp>
        <p:nvSpPr>
          <p:cNvPr id="216" name="Google Shape;216;p15"/>
          <p:cNvSpPr txBox="1">
            <a:spLocks noGrp="1"/>
          </p:cNvSpPr>
          <p:nvPr>
            <p:ph type="body" idx="1"/>
          </p:nvPr>
        </p:nvSpPr>
        <p:spPr>
          <a:xfrm>
            <a:off x="838200" y="2232836"/>
            <a:ext cx="11103591" cy="43999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KLAS Users’ Program Committee</a:t>
            </a:r>
            <a:endParaRPr/>
          </a:p>
          <a:p>
            <a:pPr marL="685800" lvl="1" indent="-228600" algn="l" rtl="0">
              <a:lnSpc>
                <a:spcPct val="90000"/>
              </a:lnSpc>
              <a:spcBef>
                <a:spcPts val="500"/>
              </a:spcBef>
              <a:spcAft>
                <a:spcPts val="0"/>
              </a:spcAft>
              <a:buClr>
                <a:schemeClr val="dk1"/>
              </a:buClr>
              <a:buSzPts val="3200"/>
              <a:buChar char="•"/>
            </a:pPr>
            <a:r>
              <a:rPr lang="en-US"/>
              <a:t>Chair: Kate Kosior, South Dakota Braille &amp; Talking Book Library</a:t>
            </a:r>
            <a:endParaRPr/>
          </a:p>
          <a:p>
            <a:pPr marL="228600" lvl="0" indent="-228600" algn="l" rtl="0">
              <a:lnSpc>
                <a:spcPct val="90000"/>
              </a:lnSpc>
              <a:spcBef>
                <a:spcPts val="1000"/>
              </a:spcBef>
              <a:spcAft>
                <a:spcPts val="0"/>
              </a:spcAft>
              <a:buClr>
                <a:schemeClr val="dk1"/>
              </a:buClr>
              <a:buSzPts val="3600"/>
              <a:buChar char="•"/>
            </a:pPr>
            <a:r>
              <a:rPr lang="en-US"/>
              <a:t>KLAS Users’ Logistics Committee</a:t>
            </a:r>
            <a:endParaRPr/>
          </a:p>
          <a:p>
            <a:pPr marL="685800" lvl="1" indent="-228600" algn="l" rtl="0">
              <a:lnSpc>
                <a:spcPct val="90000"/>
              </a:lnSpc>
              <a:spcBef>
                <a:spcPts val="500"/>
              </a:spcBef>
              <a:spcAft>
                <a:spcPts val="0"/>
              </a:spcAft>
              <a:buClr>
                <a:schemeClr val="dk1"/>
              </a:buClr>
              <a:buSzPts val="3200"/>
              <a:buChar char="•"/>
            </a:pPr>
            <a:r>
              <a:rPr lang="en-US"/>
              <a:t>Chair: Sarah Smedley, Palm Beach County Library Talking Books</a:t>
            </a:r>
            <a:endParaRPr b="1"/>
          </a:p>
          <a:p>
            <a:pPr marL="228600" lvl="0" indent="-228600" algn="l" rtl="0">
              <a:lnSpc>
                <a:spcPct val="90000"/>
              </a:lnSpc>
              <a:spcBef>
                <a:spcPts val="1000"/>
              </a:spcBef>
              <a:spcAft>
                <a:spcPts val="0"/>
              </a:spcAft>
              <a:buClr>
                <a:schemeClr val="dk1"/>
              </a:buClr>
              <a:buSzPts val="3600"/>
              <a:buChar char="•"/>
            </a:pPr>
            <a:r>
              <a:rPr lang="en-US"/>
              <a:t>KLAS Development Advisory Committee (KDAC)</a:t>
            </a:r>
            <a:endParaRPr/>
          </a:p>
          <a:p>
            <a:pPr marL="685800" lvl="1" indent="-228600" algn="l" rtl="0">
              <a:lnSpc>
                <a:spcPct val="90000"/>
              </a:lnSpc>
              <a:spcBef>
                <a:spcPts val="500"/>
              </a:spcBef>
              <a:spcAft>
                <a:spcPts val="0"/>
              </a:spcAft>
              <a:buClr>
                <a:schemeClr val="dk1"/>
              </a:buClr>
              <a:buSzPts val="3200"/>
              <a:buChar char="•"/>
            </a:pPr>
            <a:r>
              <a:rPr lang="en-US"/>
              <a:t>Chair: Dan Malosh, Minnesota Braille &amp; Talking Book Library	</a:t>
            </a:r>
            <a:endParaRPr/>
          </a:p>
          <a:p>
            <a:pPr marL="22860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KDAC</a:t>
            </a:r>
            <a:endParaRPr/>
          </a:p>
        </p:txBody>
      </p:sp>
      <p:sp>
        <p:nvSpPr>
          <p:cNvPr id="223" name="Google Shape;223;p16"/>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u="sng" dirty="0">
                <a:solidFill>
                  <a:schemeClr val="hlink"/>
                </a:solidFill>
                <a:hlinkClick r:id="rId3"/>
              </a:rPr>
              <a:t>KLAS Development Advisory Committee</a:t>
            </a:r>
            <a:endParaRPr dirty="0"/>
          </a:p>
          <a:p>
            <a:pPr marL="228600" lvl="0" indent="-228600" algn="l" rtl="0">
              <a:lnSpc>
                <a:spcPct val="90000"/>
              </a:lnSpc>
              <a:spcBef>
                <a:spcPts val="1000"/>
              </a:spcBef>
              <a:spcAft>
                <a:spcPts val="0"/>
              </a:spcAft>
              <a:buClr>
                <a:schemeClr val="dk1"/>
              </a:buClr>
              <a:buSzPts val="3600"/>
              <a:buChar char="•"/>
            </a:pPr>
            <a:r>
              <a:rPr lang="en-US" dirty="0"/>
              <a:t>Serves an advisory role to Keystone on new features being developed for future releases of KLAS.</a:t>
            </a:r>
            <a:endParaRPr dirty="0"/>
          </a:p>
          <a:p>
            <a:pPr marL="228600" lvl="0" indent="-228600" algn="l" rtl="0">
              <a:lnSpc>
                <a:spcPct val="90000"/>
              </a:lnSpc>
              <a:spcBef>
                <a:spcPts val="1000"/>
              </a:spcBef>
              <a:spcAft>
                <a:spcPts val="0"/>
              </a:spcAft>
              <a:buClr>
                <a:schemeClr val="dk1"/>
              </a:buClr>
              <a:buSzPts val="3600"/>
              <a:buChar char="•"/>
            </a:pPr>
            <a:r>
              <a:rPr lang="en-US" dirty="0"/>
              <a:t>Meets 1x/month</a:t>
            </a:r>
            <a:endParaRPr dirty="0"/>
          </a:p>
          <a:p>
            <a:pPr marL="228600" lvl="0" indent="-228600" algn="l" rtl="0">
              <a:lnSpc>
                <a:spcPct val="90000"/>
              </a:lnSpc>
              <a:spcBef>
                <a:spcPts val="1000"/>
              </a:spcBef>
              <a:spcAft>
                <a:spcPts val="0"/>
              </a:spcAft>
              <a:buClr>
                <a:schemeClr val="dk1"/>
              </a:buClr>
              <a:buSzPts val="3600"/>
              <a:buChar char="•"/>
            </a:pPr>
            <a:r>
              <a:rPr lang="en-US" dirty="0"/>
              <a:t>Representatives from LBPD, IRC, &amp; Organization / School Libraries</a:t>
            </a:r>
            <a:endParaRPr dirty="0"/>
          </a:p>
          <a:p>
            <a:pPr marL="228600" lvl="0" indent="-228600" algn="l" rtl="0">
              <a:lnSpc>
                <a:spcPct val="90000"/>
              </a:lnSpc>
              <a:spcBef>
                <a:spcPts val="1000"/>
              </a:spcBef>
              <a:spcAft>
                <a:spcPts val="0"/>
              </a:spcAft>
              <a:buClr>
                <a:schemeClr val="dk1"/>
              </a:buClr>
              <a:buSzPts val="3600"/>
              <a:buChar char="•"/>
            </a:pPr>
            <a:r>
              <a:rPr lang="en-US" dirty="0"/>
              <a:t>2021 &amp; 2022 Surveys</a:t>
            </a:r>
            <a:endParaRPr dirty="0"/>
          </a:p>
          <a:p>
            <a:pPr marL="0" lvl="0" indent="0" algn="l" rtl="0">
              <a:lnSpc>
                <a:spcPct val="90000"/>
              </a:lnSpc>
              <a:spcBef>
                <a:spcPts val="1000"/>
              </a:spcBef>
              <a:spcAft>
                <a:spcPts val="0"/>
              </a:spcAft>
              <a:buClr>
                <a:schemeClr val="dk1"/>
              </a:buClr>
              <a:buSzPts val="36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KDAC LBPD Members</a:t>
            </a:r>
            <a:endParaRPr/>
          </a:p>
        </p:txBody>
      </p:sp>
      <p:sp>
        <p:nvSpPr>
          <p:cNvPr id="230" name="Google Shape;230;p17"/>
          <p:cNvSpPr txBox="1">
            <a:spLocks noGrp="1"/>
          </p:cNvSpPr>
          <p:nvPr>
            <p:ph type="body" idx="1"/>
          </p:nvPr>
        </p:nvSpPr>
        <p:spPr>
          <a:xfrm>
            <a:off x="428296" y="2074205"/>
            <a:ext cx="11335407" cy="473972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b="1" dirty="0"/>
              <a:t>Dan </a:t>
            </a:r>
            <a:r>
              <a:rPr lang="en-US" b="1" dirty="0" err="1"/>
              <a:t>Malosh</a:t>
            </a:r>
            <a:r>
              <a:rPr lang="en-US" dirty="0"/>
              <a:t>, Chair, </a:t>
            </a:r>
            <a:r>
              <a:rPr lang="en-US" sz="3200" dirty="0"/>
              <a:t>Minnesota Braille &amp; Talking Book Library</a:t>
            </a:r>
            <a:endParaRPr sz="3200" dirty="0"/>
          </a:p>
          <a:p>
            <a:pPr marL="228600" lvl="0" indent="-228600" algn="l" rtl="0">
              <a:lnSpc>
                <a:spcPct val="90000"/>
              </a:lnSpc>
              <a:spcBef>
                <a:spcPts val="1000"/>
              </a:spcBef>
              <a:spcAft>
                <a:spcPts val="0"/>
              </a:spcAft>
              <a:buClr>
                <a:schemeClr val="dk1"/>
              </a:buClr>
              <a:buSzPts val="3600"/>
              <a:buChar char="•"/>
            </a:pPr>
            <a:r>
              <a:rPr lang="en-US" b="1" dirty="0"/>
              <a:t>Sarah Smedley</a:t>
            </a:r>
            <a:r>
              <a:rPr lang="en-US" dirty="0"/>
              <a:t>, </a:t>
            </a:r>
            <a:r>
              <a:rPr lang="en-US" sz="3200" dirty="0"/>
              <a:t>Palm Beach County Library Talking Books </a:t>
            </a:r>
            <a:endParaRPr sz="3200" dirty="0"/>
          </a:p>
          <a:p>
            <a:pPr marL="228600" lvl="0" indent="-228600" algn="l" rtl="0">
              <a:lnSpc>
                <a:spcPct val="90000"/>
              </a:lnSpc>
              <a:spcBef>
                <a:spcPts val="1000"/>
              </a:spcBef>
              <a:spcAft>
                <a:spcPts val="0"/>
              </a:spcAft>
              <a:buClr>
                <a:schemeClr val="dk1"/>
              </a:buClr>
              <a:buSzPts val="3600"/>
              <a:buChar char="•"/>
            </a:pPr>
            <a:r>
              <a:rPr lang="en-US" b="1" dirty="0"/>
              <a:t>Traci Timmons</a:t>
            </a:r>
            <a:r>
              <a:rPr lang="en-US" dirty="0"/>
              <a:t>, </a:t>
            </a:r>
            <a:r>
              <a:rPr lang="en-US" sz="3200" dirty="0"/>
              <a:t>Officers’ Liaison, Washington Talking Book &amp; Braille Library</a:t>
            </a:r>
          </a:p>
          <a:p>
            <a:pPr marL="228600" lvl="0" indent="-228600" algn="l" rtl="0">
              <a:lnSpc>
                <a:spcPct val="90000"/>
              </a:lnSpc>
              <a:spcBef>
                <a:spcPts val="0"/>
              </a:spcBef>
              <a:spcAft>
                <a:spcPts val="0"/>
              </a:spcAft>
              <a:buClr>
                <a:schemeClr val="dk1"/>
              </a:buClr>
              <a:buSzPts val="3600"/>
              <a:buChar char="•"/>
            </a:pPr>
            <a:r>
              <a:rPr lang="en-US"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Zoleinna</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Schar</a:t>
            </a: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Nevada Talking Book Services</a:t>
            </a:r>
          </a:p>
          <a:p>
            <a:pPr marL="228600" lvl="0" indent="-228600" algn="l" rtl="0">
              <a:lnSpc>
                <a:spcPct val="90000"/>
              </a:lnSpc>
              <a:spcBef>
                <a:spcPts val="0"/>
              </a:spcBef>
              <a:spcAft>
                <a:spcPts val="0"/>
              </a:spcAft>
              <a:buClr>
                <a:schemeClr val="dk1"/>
              </a:buClr>
              <a:buSzPts val="3600"/>
              <a:buChar char="•"/>
            </a:pP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Jesse McGarity</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Bayside Area &amp; Special Services Library at the Virginia Beach Public Library  </a:t>
            </a:r>
          </a:p>
          <a:p>
            <a:pPr marL="228600" lvl="0" indent="-228600" algn="l" rtl="0">
              <a:lnSpc>
                <a:spcPct val="90000"/>
              </a:lnSpc>
              <a:spcBef>
                <a:spcPts val="0"/>
              </a:spcBef>
              <a:spcAft>
                <a:spcPts val="0"/>
              </a:spcAft>
              <a:buClr>
                <a:schemeClr val="dk1"/>
              </a:buClr>
              <a:buSzPts val="3600"/>
              <a:buChar char="•"/>
            </a:pP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Barnaby Camp</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Georgia Library Service for the Blind and Print Disabled</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Keystone Services</a:t>
            </a:r>
            <a:endParaRPr/>
          </a:p>
        </p:txBody>
      </p:sp>
      <p:sp>
        <p:nvSpPr>
          <p:cNvPr id="236" name="Google Shape;236;p18"/>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Database Hosting</a:t>
            </a:r>
            <a:endParaRPr/>
          </a:p>
        </p:txBody>
      </p:sp>
      <p:sp>
        <p:nvSpPr>
          <p:cNvPr id="243" name="Google Shape;243;p19"/>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Beginning in February 2020, Keystone’s database hosting moved to Amazon AWS servers.</a:t>
            </a:r>
            <a:endParaRPr/>
          </a:p>
          <a:p>
            <a:pPr marL="228600" lvl="0" indent="-228600" algn="l" rtl="0">
              <a:lnSpc>
                <a:spcPct val="90000"/>
              </a:lnSpc>
              <a:spcBef>
                <a:spcPts val="1000"/>
              </a:spcBef>
              <a:spcAft>
                <a:spcPts val="0"/>
              </a:spcAft>
              <a:buClr>
                <a:schemeClr val="dk1"/>
              </a:buClr>
              <a:buSzPts val="3600"/>
              <a:buChar char="•"/>
            </a:pPr>
            <a:r>
              <a:rPr lang="en-US"/>
              <a:t>How does this benefit your organization?</a:t>
            </a:r>
            <a:endParaRPr/>
          </a:p>
          <a:p>
            <a:pPr marL="685800" lvl="1" indent="-228600" algn="l" rtl="0">
              <a:lnSpc>
                <a:spcPct val="90000"/>
              </a:lnSpc>
              <a:spcBef>
                <a:spcPts val="500"/>
              </a:spcBef>
              <a:spcAft>
                <a:spcPts val="0"/>
              </a:spcAft>
              <a:buClr>
                <a:schemeClr val="dk1"/>
              </a:buClr>
              <a:buSzPts val="3200"/>
              <a:buChar char="•"/>
            </a:pPr>
            <a:r>
              <a:rPr lang="en-US"/>
              <a:t>Multiple zones across the US (in VA, OH, CA, OR)</a:t>
            </a:r>
            <a:endParaRPr/>
          </a:p>
          <a:p>
            <a:pPr marL="685800" lvl="1" indent="-228600" algn="l" rtl="0">
              <a:lnSpc>
                <a:spcPct val="90000"/>
              </a:lnSpc>
              <a:spcBef>
                <a:spcPts val="500"/>
              </a:spcBef>
              <a:spcAft>
                <a:spcPts val="0"/>
              </a:spcAft>
              <a:buClr>
                <a:schemeClr val="dk1"/>
              </a:buClr>
              <a:buSzPts val="3200"/>
              <a:buChar char="•"/>
            </a:pPr>
            <a:r>
              <a:rPr lang="en-US"/>
              <a:t>Amazon security practices, plus our own</a:t>
            </a:r>
            <a:endParaRPr/>
          </a:p>
          <a:p>
            <a:pPr marL="685800" lvl="1" indent="-228600" algn="l" rtl="0">
              <a:lnSpc>
                <a:spcPct val="90000"/>
              </a:lnSpc>
              <a:spcBef>
                <a:spcPts val="500"/>
              </a:spcBef>
              <a:spcAft>
                <a:spcPts val="0"/>
              </a:spcAft>
              <a:buClr>
                <a:schemeClr val="dk1"/>
              </a:buClr>
              <a:buSzPts val="3200"/>
              <a:buChar char="•"/>
            </a:pPr>
            <a:r>
              <a:rPr lang="en-US"/>
              <a:t>Encryption of file storage</a:t>
            </a:r>
            <a:endParaRPr/>
          </a:p>
          <a:p>
            <a:pPr marL="685800" lvl="1" indent="-228600" algn="l" rtl="0">
              <a:lnSpc>
                <a:spcPct val="90000"/>
              </a:lnSpc>
              <a:spcBef>
                <a:spcPts val="500"/>
              </a:spcBef>
              <a:spcAft>
                <a:spcPts val="0"/>
              </a:spcAft>
              <a:buClr>
                <a:schemeClr val="dk1"/>
              </a:buClr>
              <a:buSzPts val="3200"/>
              <a:buChar char="•"/>
            </a:pPr>
            <a:r>
              <a:rPr lang="en-US"/>
              <a:t>IT groups are often more </a:t>
            </a:r>
            <a:br>
              <a:rPr lang="en-US"/>
            </a:br>
            <a:r>
              <a:rPr lang="en-US"/>
              <a:t>comfortable with AWS</a:t>
            </a:r>
            <a:endParaRPr/>
          </a:p>
        </p:txBody>
      </p:sp>
      <p:pic>
        <p:nvPicPr>
          <p:cNvPr id="244" name="Google Shape;244;p19"/>
          <p:cNvPicPr preferRelativeResize="0"/>
          <p:nvPr/>
        </p:nvPicPr>
        <p:blipFill rotWithShape="1">
          <a:blip r:embed="rId3">
            <a:alphaModFix/>
          </a:blip>
          <a:srcRect/>
          <a:stretch/>
        </p:blipFill>
        <p:spPr>
          <a:xfrm>
            <a:off x="7826313" y="5167312"/>
            <a:ext cx="3527487" cy="1325563"/>
          </a:xfrm>
          <a:prstGeom prst="rect">
            <a:avLst/>
          </a:prstGeom>
          <a:noFill/>
          <a:ln>
            <a:noFill/>
          </a:ln>
        </p:spPr>
      </p:pic>
      <p:sp>
        <p:nvSpPr>
          <p:cNvPr id="245" name="Google Shape;245;p19"/>
          <p:cNvSpPr txBox="1"/>
          <p:nvPr/>
        </p:nvSpPr>
        <p:spPr>
          <a:xfrm>
            <a:off x="-3141552" y="6603696"/>
            <a:ext cx="534154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alibri"/>
                <a:ea typeface="Calibri"/>
                <a:cs typeface="Calibri"/>
                <a:sym typeface="Calibri"/>
              </a:rPr>
              <a:t> by Unknown Author is licensed under </a:t>
            </a:r>
            <a:r>
              <a:rPr lang="en-US" sz="9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a:t>
            </a:r>
            <a:endParaRPr sz="9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a:spLocks noGrp="1"/>
          </p:cNvSpPr>
          <p:nvPr>
            <p:ph type="title"/>
          </p:nvPr>
        </p:nvSpPr>
        <p:spPr>
          <a:xfrm>
            <a:off x="838200" y="880514"/>
            <a:ext cx="10515600" cy="771305"/>
          </a:xfrm>
          <a:prstGeom prst="rect">
            <a:avLst/>
          </a:prstGeom>
          <a:noFill/>
          <a:ln>
            <a:noFill/>
          </a:ln>
        </p:spPr>
        <p:txBody>
          <a:bodyPr spcFirstLastPara="1" wrap="square" lIns="91425" tIns="45700" rIns="91425" bIns="45700" anchor="ctr" anchorCtr="0">
            <a:normAutofit/>
          </a:bodyPr>
          <a:lstStyle/>
          <a:p>
            <a:pPr marL="0" lvl="0" indent="0" algn="l" rtl="0">
              <a:lnSpc>
                <a:spcPct val="93750"/>
              </a:lnSpc>
              <a:spcBef>
                <a:spcPts val="0"/>
              </a:spcBef>
              <a:spcAft>
                <a:spcPts val="0"/>
              </a:spcAft>
              <a:buClr>
                <a:schemeClr val="accent2"/>
              </a:buClr>
              <a:buSzPts val="4800"/>
              <a:buNone/>
            </a:pPr>
            <a:r>
              <a:rPr lang="en-US"/>
              <a:t>Keystone Staff Presenters</a:t>
            </a:r>
            <a:endParaRPr>
              <a:solidFill>
                <a:schemeClr val="dk1"/>
              </a:solidFill>
            </a:endParaRPr>
          </a:p>
        </p:txBody>
      </p:sp>
      <p:sp>
        <p:nvSpPr>
          <p:cNvPr id="129" name="Google Shape;129;p2"/>
          <p:cNvSpPr txBox="1"/>
          <p:nvPr/>
        </p:nvSpPr>
        <p:spPr>
          <a:xfrm>
            <a:off x="958645" y="1651819"/>
            <a:ext cx="10395155" cy="2385228"/>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3600"/>
              <a:buFont typeface="Arial"/>
              <a:buChar char="•"/>
            </a:pPr>
            <a:r>
              <a:rPr lang="en-US" sz="3600" b="1" dirty="0">
                <a:solidFill>
                  <a:schemeClr val="dk1"/>
                </a:solidFill>
                <a:latin typeface="Calibri"/>
                <a:ea typeface="Calibri"/>
                <a:cs typeface="Calibri"/>
                <a:sym typeface="Calibri"/>
              </a:rPr>
              <a:t>Andrea </a:t>
            </a:r>
            <a:r>
              <a:rPr lang="en-US" sz="3600" b="1" dirty="0" err="1">
                <a:solidFill>
                  <a:schemeClr val="dk1"/>
                </a:solidFill>
                <a:latin typeface="Calibri"/>
                <a:ea typeface="Calibri"/>
                <a:cs typeface="Calibri"/>
                <a:sym typeface="Calibri"/>
              </a:rPr>
              <a:t>Callicutt</a:t>
            </a:r>
            <a:r>
              <a:rPr lang="en-US" sz="3600" b="0" i="0" u="none" strike="noStrike" cap="none" dirty="0">
                <a:solidFill>
                  <a:schemeClr val="dk1"/>
                </a:solidFill>
                <a:latin typeface="Calibri"/>
                <a:ea typeface="Calibri"/>
                <a:cs typeface="Calibri"/>
                <a:sym typeface="Calibri"/>
              </a:rPr>
              <a:t>, Director Marketing, Sales &amp; Communications</a:t>
            </a:r>
            <a:endParaRPr dirty="0"/>
          </a:p>
          <a:p>
            <a:pPr marL="571500" marR="0" lvl="0" indent="-571500" algn="l" rtl="0">
              <a:spcBef>
                <a:spcPts val="600"/>
              </a:spcBef>
              <a:spcAft>
                <a:spcPts val="0"/>
              </a:spcAft>
              <a:buClr>
                <a:schemeClr val="dk1"/>
              </a:buClr>
              <a:buSzPts val="3600"/>
              <a:buFont typeface="Arial"/>
              <a:buChar char="•"/>
            </a:pPr>
            <a:r>
              <a:rPr lang="en-US" sz="3600" b="1" dirty="0">
                <a:solidFill>
                  <a:schemeClr val="dk1"/>
                </a:solidFill>
                <a:latin typeface="Calibri"/>
                <a:ea typeface="Calibri"/>
                <a:cs typeface="Calibri"/>
                <a:sym typeface="Calibri"/>
              </a:rPr>
              <a:t>Mitake Holloman Burts</a:t>
            </a:r>
            <a:r>
              <a:rPr lang="en-US" sz="3600" b="0" i="0" u="none" strike="noStrike" cap="none" dirty="0">
                <a:solidFill>
                  <a:schemeClr val="dk1"/>
                </a:solidFill>
                <a:latin typeface="Calibri"/>
                <a:ea typeface="Calibri"/>
                <a:cs typeface="Calibri"/>
                <a:sym typeface="Calibri"/>
              </a:rPr>
              <a:t>, Chief Product Development Officer</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Database Hosting</a:t>
            </a:r>
            <a:endParaRPr/>
          </a:p>
        </p:txBody>
      </p:sp>
      <p:sp>
        <p:nvSpPr>
          <p:cNvPr id="251" name="Google Shape;251;p20"/>
          <p:cNvSpPr txBox="1">
            <a:spLocks noGrp="1"/>
          </p:cNvSpPr>
          <p:nvPr>
            <p:ph type="body" idx="1"/>
          </p:nvPr>
        </p:nvSpPr>
        <p:spPr>
          <a:xfrm>
            <a:off x="583002" y="2232837"/>
            <a:ext cx="11025996" cy="3944126"/>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chemeClr val="dk1"/>
              </a:buClr>
              <a:buSzPts val="3600"/>
              <a:buChar char="•"/>
            </a:pPr>
            <a:r>
              <a:rPr lang="en-US" sz="3600"/>
              <a:t>Database Backups </a:t>
            </a:r>
            <a:endParaRPr/>
          </a:p>
          <a:p>
            <a:pPr marL="1143000" lvl="2" indent="-228600" algn="l" rtl="0">
              <a:lnSpc>
                <a:spcPct val="90000"/>
              </a:lnSpc>
              <a:spcBef>
                <a:spcPts val="500"/>
              </a:spcBef>
              <a:spcAft>
                <a:spcPts val="0"/>
              </a:spcAft>
              <a:buClr>
                <a:schemeClr val="dk1"/>
              </a:buClr>
              <a:buSzPts val="3200"/>
              <a:buChar char="•"/>
            </a:pPr>
            <a:r>
              <a:rPr lang="en-US" sz="3200"/>
              <a:t>Backups stored in multiple AWS zones</a:t>
            </a:r>
            <a:endParaRPr/>
          </a:p>
          <a:p>
            <a:pPr marL="1143000" lvl="2" indent="-228600" algn="l" rtl="0">
              <a:lnSpc>
                <a:spcPct val="90000"/>
              </a:lnSpc>
              <a:spcBef>
                <a:spcPts val="500"/>
              </a:spcBef>
              <a:spcAft>
                <a:spcPts val="0"/>
              </a:spcAft>
              <a:buClr>
                <a:schemeClr val="dk1"/>
              </a:buClr>
              <a:buSzPts val="3200"/>
              <a:buChar char="•"/>
            </a:pPr>
            <a:r>
              <a:rPr lang="en-US" sz="3200"/>
              <a:t>Encrypted Backups also stored outside of AWS, on Google</a:t>
            </a:r>
            <a:endParaRPr/>
          </a:p>
          <a:p>
            <a:pPr marL="685800" lvl="1" indent="-228600" algn="l" rtl="0">
              <a:lnSpc>
                <a:spcPct val="90000"/>
              </a:lnSpc>
              <a:spcBef>
                <a:spcPts val="500"/>
              </a:spcBef>
              <a:spcAft>
                <a:spcPts val="0"/>
              </a:spcAft>
              <a:buClr>
                <a:schemeClr val="dk1"/>
              </a:buClr>
              <a:buSzPts val="3600"/>
              <a:buChar char="•"/>
            </a:pPr>
            <a:r>
              <a:rPr lang="en-US" sz="3600"/>
              <a:t>System restore </a:t>
            </a:r>
            <a:endParaRPr/>
          </a:p>
          <a:p>
            <a:pPr marL="1143000" lvl="2" indent="-228600" algn="l" rtl="0">
              <a:lnSpc>
                <a:spcPct val="90000"/>
              </a:lnSpc>
              <a:spcBef>
                <a:spcPts val="500"/>
              </a:spcBef>
              <a:spcAft>
                <a:spcPts val="0"/>
              </a:spcAft>
              <a:buClr>
                <a:schemeClr val="dk1"/>
              </a:buClr>
              <a:buSzPts val="3200"/>
              <a:buChar char="•"/>
            </a:pPr>
            <a:r>
              <a:rPr lang="en-US" sz="3200"/>
              <a:t>Scripted automated restore of systems</a:t>
            </a:r>
            <a:endParaRPr/>
          </a:p>
          <a:p>
            <a:pPr marL="1600200" lvl="3" indent="-228600" algn="l" rtl="0">
              <a:lnSpc>
                <a:spcPct val="90000"/>
              </a:lnSpc>
              <a:spcBef>
                <a:spcPts val="500"/>
              </a:spcBef>
              <a:spcAft>
                <a:spcPts val="0"/>
              </a:spcAft>
              <a:buClr>
                <a:schemeClr val="dk1"/>
              </a:buClr>
              <a:buSzPts val="3200"/>
              <a:buChar char="•"/>
            </a:pPr>
            <a:r>
              <a:rPr lang="en-US" sz="3200"/>
              <a:t>Previously, restoring a system took hours</a:t>
            </a:r>
            <a:endParaRPr/>
          </a:p>
          <a:p>
            <a:pPr marL="1600200" lvl="3" indent="-228600" algn="l" rtl="0">
              <a:lnSpc>
                <a:spcPct val="90000"/>
              </a:lnSpc>
              <a:spcBef>
                <a:spcPts val="500"/>
              </a:spcBef>
              <a:spcAft>
                <a:spcPts val="0"/>
              </a:spcAft>
              <a:buClr>
                <a:schemeClr val="dk1"/>
              </a:buClr>
              <a:buSzPts val="3200"/>
              <a:buChar char="•"/>
            </a:pPr>
            <a:r>
              <a:rPr lang="en-US" sz="3200"/>
              <a:t>All customers can be restored in less than 30 minutes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SSAE Audit</a:t>
            </a:r>
            <a:endParaRPr/>
          </a:p>
        </p:txBody>
      </p:sp>
      <p:sp>
        <p:nvSpPr>
          <p:cNvPr id="257" name="Google Shape;257;p21"/>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SSAE Audit = an independent review of our IT procedures to ensure we’re meeting security standards</a:t>
            </a:r>
            <a:endParaRPr/>
          </a:p>
          <a:p>
            <a:pPr marL="228600" lvl="0" indent="-228600" algn="l" rtl="0">
              <a:lnSpc>
                <a:spcPct val="90000"/>
              </a:lnSpc>
              <a:spcBef>
                <a:spcPts val="1000"/>
              </a:spcBef>
              <a:spcAft>
                <a:spcPts val="0"/>
              </a:spcAft>
              <a:buClr>
                <a:schemeClr val="dk1"/>
              </a:buClr>
              <a:buSzPts val="3600"/>
              <a:buChar char="•"/>
            </a:pPr>
            <a:r>
              <a:rPr lang="en-US"/>
              <a:t>Successfully completed 2022 audit</a:t>
            </a:r>
            <a:endParaRPr/>
          </a:p>
          <a:p>
            <a:pPr marL="685800" lvl="1" indent="-228600" algn="l" rtl="0">
              <a:lnSpc>
                <a:spcPct val="90000"/>
              </a:lnSpc>
              <a:spcBef>
                <a:spcPts val="500"/>
              </a:spcBef>
              <a:spcAft>
                <a:spcPts val="0"/>
              </a:spcAft>
              <a:buClr>
                <a:schemeClr val="dk1"/>
              </a:buClr>
              <a:buSzPts val="3200"/>
              <a:buChar char="•"/>
            </a:pPr>
            <a:r>
              <a:rPr lang="en-US"/>
              <a:t>Audit report available for your IT group to review</a:t>
            </a:r>
            <a:endParaRPr/>
          </a:p>
        </p:txBody>
      </p:sp>
      <p:pic>
        <p:nvPicPr>
          <p:cNvPr id="258" name="Google Shape;258;p21"/>
          <p:cNvPicPr preferRelativeResize="0"/>
          <p:nvPr/>
        </p:nvPicPr>
        <p:blipFill rotWithShape="1">
          <a:blip r:embed="rId3">
            <a:alphaModFix/>
          </a:blip>
          <a:srcRect/>
          <a:stretch/>
        </p:blipFill>
        <p:spPr>
          <a:xfrm>
            <a:off x="9629503" y="4780074"/>
            <a:ext cx="1724297" cy="1712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2"/>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New KLAS </a:t>
            </a:r>
            <a:br>
              <a:rPr lang="en-US"/>
            </a:br>
            <a:r>
              <a:rPr lang="en-US"/>
              <a:t>LBPD Features</a:t>
            </a:r>
            <a:endParaRPr/>
          </a:p>
        </p:txBody>
      </p:sp>
      <p:sp>
        <p:nvSpPr>
          <p:cNvPr id="264" name="Google Shape;264;p22"/>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71" name="Google Shape;271;p23"/>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Duplication – Scribe</a:t>
            </a:r>
            <a:endParaRPr/>
          </a:p>
          <a:p>
            <a:pPr marL="228600" lvl="0" indent="-228600" algn="l" rtl="0">
              <a:lnSpc>
                <a:spcPct val="90000"/>
              </a:lnSpc>
              <a:spcBef>
                <a:spcPts val="1000"/>
              </a:spcBef>
              <a:spcAft>
                <a:spcPts val="0"/>
              </a:spcAft>
              <a:buClr>
                <a:schemeClr val="dk1"/>
              </a:buClr>
              <a:buSzPts val="3600"/>
              <a:buChar char="•"/>
            </a:pPr>
            <a:r>
              <a:rPr lang="en-US"/>
              <a:t>Unlocking of NLS cartridges (new &amp; repurposed)</a:t>
            </a:r>
            <a:endParaRPr/>
          </a:p>
          <a:p>
            <a:pPr marL="228600" lvl="0" indent="-228600" algn="l" rtl="0">
              <a:lnSpc>
                <a:spcPct val="90000"/>
              </a:lnSpc>
              <a:spcBef>
                <a:spcPts val="1000"/>
              </a:spcBef>
              <a:spcAft>
                <a:spcPts val="0"/>
              </a:spcAft>
              <a:buClr>
                <a:schemeClr val="dk1"/>
              </a:buClr>
              <a:buSzPts val="3600"/>
              <a:buChar char="•"/>
            </a:pPr>
            <a:r>
              <a:rPr lang="en-US"/>
              <a:t>Filter Mail Cards by Medium</a:t>
            </a:r>
            <a:endParaRPr/>
          </a:p>
          <a:p>
            <a:pPr marL="228600" lvl="0" indent="-228600" algn="l" rtl="0">
              <a:lnSpc>
                <a:spcPct val="90000"/>
              </a:lnSpc>
              <a:spcBef>
                <a:spcPts val="1000"/>
              </a:spcBef>
              <a:spcAft>
                <a:spcPts val="0"/>
              </a:spcAft>
              <a:buClr>
                <a:schemeClr val="dk1"/>
              </a:buClr>
              <a:buSzPts val="3600"/>
              <a:buChar char="•"/>
            </a:pPr>
            <a:r>
              <a:rPr lang="en-US"/>
              <a:t>Cartridge Volume Label set as required for Zoomax braille readers</a:t>
            </a:r>
            <a:endParaRPr/>
          </a:p>
          <a:p>
            <a:pPr marL="228600" lvl="0" indent="-228600" algn="l" rtl="0">
              <a:lnSpc>
                <a:spcPct val="90000"/>
              </a:lnSpc>
              <a:spcBef>
                <a:spcPts val="1000"/>
              </a:spcBef>
              <a:spcAft>
                <a:spcPts val="0"/>
              </a:spcAft>
              <a:buClr>
                <a:schemeClr val="dk1"/>
              </a:buClr>
              <a:buSzPts val="3600"/>
              <a:buChar char="•"/>
            </a:pPr>
            <a:r>
              <a:rPr lang="en-US"/>
              <a:t>Additional logging and monitoring</a:t>
            </a:r>
            <a:endParaRPr/>
          </a:p>
          <a:p>
            <a:pPr marL="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78" name="Google Shape;278;p24"/>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Patron</a:t>
            </a:r>
            <a:endParaRPr/>
          </a:p>
          <a:p>
            <a:pPr marL="228600" lvl="0" indent="-228600" algn="l" rtl="0">
              <a:lnSpc>
                <a:spcPct val="90000"/>
              </a:lnSpc>
              <a:spcBef>
                <a:spcPts val="1000"/>
              </a:spcBef>
              <a:spcAft>
                <a:spcPts val="0"/>
              </a:spcAft>
              <a:buClr>
                <a:schemeClr val="dk1"/>
              </a:buClr>
              <a:buSzPts val="3600"/>
              <a:buChar char="•"/>
            </a:pPr>
            <a:r>
              <a:rPr lang="en-US"/>
              <a:t>Multiple records with the same Patron ID can be deleted</a:t>
            </a:r>
            <a:endParaRPr/>
          </a:p>
          <a:p>
            <a:pPr marL="0" lvl="0" indent="0" algn="l" rtl="0">
              <a:lnSpc>
                <a:spcPct val="90000"/>
              </a:lnSpc>
              <a:spcBef>
                <a:spcPts val="1000"/>
              </a:spcBef>
              <a:spcAft>
                <a:spcPts val="0"/>
              </a:spcAft>
              <a:buClr>
                <a:schemeClr val="dk1"/>
              </a:buClr>
              <a:buSzPts val="3600"/>
              <a:buNone/>
            </a:pPr>
            <a:r>
              <a:rPr lang="en-US" b="1"/>
              <a:t>Catalog</a:t>
            </a:r>
            <a:endParaRPr/>
          </a:p>
          <a:p>
            <a:pPr marL="228600" lvl="0" indent="-228600" algn="l" rtl="0">
              <a:lnSpc>
                <a:spcPct val="90000"/>
              </a:lnSpc>
              <a:spcBef>
                <a:spcPts val="1000"/>
              </a:spcBef>
              <a:spcAft>
                <a:spcPts val="0"/>
              </a:spcAft>
              <a:buClr>
                <a:schemeClr val="dk1"/>
              </a:buClr>
              <a:buSzPts val="3600"/>
              <a:buChar char="•"/>
            </a:pPr>
            <a:r>
              <a:rPr lang="en-US"/>
              <a:t>Support for Relator terms on Headings</a:t>
            </a:r>
            <a:endParaRPr/>
          </a:p>
          <a:p>
            <a:pPr marL="228600" lvl="0" indent="-228600" algn="l" rtl="0">
              <a:lnSpc>
                <a:spcPct val="90000"/>
              </a:lnSpc>
              <a:spcBef>
                <a:spcPts val="1000"/>
              </a:spcBef>
              <a:spcAft>
                <a:spcPts val="0"/>
              </a:spcAft>
              <a:buClr>
                <a:schemeClr val="dk1"/>
              </a:buClr>
              <a:buSzPts val="3600"/>
              <a:buChar char="•"/>
            </a:pPr>
            <a:r>
              <a:rPr lang="en-US"/>
              <a:t>Various bug fixes</a:t>
            </a:r>
            <a:endParaRPr/>
          </a:p>
          <a:p>
            <a:pPr marL="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85" name="Google Shape;285;p25"/>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WebOPAC</a:t>
            </a:r>
            <a:endParaRPr b="1"/>
          </a:p>
          <a:p>
            <a:pPr marL="228600" lvl="0" indent="-228600" algn="l" rtl="0">
              <a:lnSpc>
                <a:spcPct val="90000"/>
              </a:lnSpc>
              <a:spcBef>
                <a:spcPts val="1000"/>
              </a:spcBef>
              <a:spcAft>
                <a:spcPts val="0"/>
              </a:spcAft>
              <a:buClr>
                <a:schemeClr val="dk1"/>
              </a:buClr>
              <a:buSzPts val="3600"/>
              <a:buChar char="•"/>
            </a:pPr>
            <a:r>
              <a:rPr lang="en-US"/>
              <a:t>Popular Titles browse lists now count Duplications</a:t>
            </a:r>
            <a:endParaRPr/>
          </a:p>
          <a:p>
            <a:pPr marL="228600" lvl="0" indent="-228600" algn="l" rtl="0">
              <a:lnSpc>
                <a:spcPct val="90000"/>
              </a:lnSpc>
              <a:spcBef>
                <a:spcPts val="1000"/>
              </a:spcBef>
              <a:spcAft>
                <a:spcPts val="0"/>
              </a:spcAft>
              <a:buClr>
                <a:schemeClr val="dk1"/>
              </a:buClr>
              <a:buSzPts val="3600"/>
              <a:buChar char="•"/>
            </a:pPr>
            <a:r>
              <a:rPr lang="en-US"/>
              <a:t>Fix for inconsistency in Rush Reserves being pushed to Service Queues</a:t>
            </a:r>
            <a:endParaRPr/>
          </a:p>
          <a:p>
            <a:pPr marL="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91" name="Google Shape;291;p26"/>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KLAS 7.8</a:t>
            </a:r>
            <a:endParaRPr/>
          </a:p>
          <a:p>
            <a:pPr marL="228600" lvl="0" indent="-228600" algn="l" rtl="0">
              <a:lnSpc>
                <a:spcPct val="90000"/>
              </a:lnSpc>
              <a:spcBef>
                <a:spcPts val="1000"/>
              </a:spcBef>
              <a:spcAft>
                <a:spcPts val="0"/>
              </a:spcAft>
              <a:buClr>
                <a:schemeClr val="dk1"/>
              </a:buClr>
              <a:buSzPts val="3600"/>
              <a:buChar char="•"/>
            </a:pPr>
            <a:r>
              <a:rPr lang="en-US"/>
              <a:t>Runs on OpenEdge 12</a:t>
            </a:r>
            <a:endParaRPr/>
          </a:p>
          <a:p>
            <a:pPr marL="228600" lvl="0" indent="-228600" algn="l" rtl="0">
              <a:lnSpc>
                <a:spcPct val="90000"/>
              </a:lnSpc>
              <a:spcBef>
                <a:spcPts val="1000"/>
              </a:spcBef>
              <a:spcAft>
                <a:spcPts val="0"/>
              </a:spcAft>
              <a:buClr>
                <a:schemeClr val="dk1"/>
              </a:buClr>
              <a:buSzPts val="3600"/>
              <a:buChar char="•"/>
            </a:pPr>
            <a:r>
              <a:rPr lang="en-US"/>
              <a:t>Windows 11 22H2 support</a:t>
            </a:r>
            <a:endParaRPr/>
          </a:p>
          <a:p>
            <a:pPr marL="228600" lvl="0" indent="-228600" algn="l" rtl="0">
              <a:lnSpc>
                <a:spcPct val="90000"/>
              </a:lnSpc>
              <a:spcBef>
                <a:spcPts val="1000"/>
              </a:spcBef>
              <a:spcAft>
                <a:spcPts val="0"/>
              </a:spcAft>
              <a:buClr>
                <a:schemeClr val="dk1"/>
              </a:buClr>
              <a:buSzPts val="3600"/>
              <a:buChar char="•"/>
            </a:pPr>
            <a:r>
              <a:rPr lang="en-US"/>
              <a:t>Back-compatible with earlier versions of Windows</a:t>
            </a:r>
            <a:endParaRPr/>
          </a:p>
          <a:p>
            <a:pPr marL="228600" lvl="0" indent="-228600" algn="l" rtl="0">
              <a:lnSpc>
                <a:spcPct val="90000"/>
              </a:lnSpc>
              <a:spcBef>
                <a:spcPts val="1000"/>
              </a:spcBef>
              <a:spcAft>
                <a:spcPts val="0"/>
              </a:spcAft>
              <a:buClr>
                <a:schemeClr val="dk1"/>
              </a:buClr>
              <a:buSzPts val="3600"/>
              <a:buChar char="•"/>
            </a:pPr>
            <a:r>
              <a:rPr lang="en-US"/>
              <a:t>Server updates</a:t>
            </a:r>
            <a:endParaRPr/>
          </a:p>
          <a:p>
            <a:pPr marL="228600" lvl="0" indent="-228600" algn="l" rtl="0">
              <a:lnSpc>
                <a:spcPct val="90000"/>
              </a:lnSpc>
              <a:spcBef>
                <a:spcPts val="1000"/>
              </a:spcBef>
              <a:spcAft>
                <a:spcPts val="0"/>
              </a:spcAft>
              <a:buClr>
                <a:schemeClr val="dk1"/>
              </a:buClr>
              <a:buSzPts val="3600"/>
              <a:buChar char="•"/>
            </a:pPr>
            <a:r>
              <a:rPr lang="en-US"/>
              <a:t>Framework update, not feature update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7"/>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Upcoming Development</a:t>
            </a:r>
            <a:endParaRPr/>
          </a:p>
        </p:txBody>
      </p:sp>
      <p:sp>
        <p:nvSpPr>
          <p:cNvPr id="297" name="Google Shape;297;p27"/>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Upcoming Development</a:t>
            </a:r>
            <a:endParaRPr/>
          </a:p>
        </p:txBody>
      </p:sp>
      <p:sp>
        <p:nvSpPr>
          <p:cNvPr id="303" name="Google Shape;303;p28"/>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Scribe Updates</a:t>
            </a:r>
            <a:endParaRPr/>
          </a:p>
          <a:p>
            <a:pPr marL="228600" lvl="0" indent="-228600" algn="l" rtl="0">
              <a:lnSpc>
                <a:spcPct val="90000"/>
              </a:lnSpc>
              <a:spcBef>
                <a:spcPts val="1000"/>
              </a:spcBef>
              <a:spcAft>
                <a:spcPts val="0"/>
              </a:spcAft>
              <a:buClr>
                <a:schemeClr val="dk1"/>
              </a:buClr>
              <a:buSzPts val="3600"/>
              <a:buChar char="•"/>
            </a:pPr>
            <a:r>
              <a:rPr lang="en-US"/>
              <a:t>New WebMonitor</a:t>
            </a:r>
            <a:endParaRPr/>
          </a:p>
          <a:p>
            <a:pPr marL="228600" lvl="0" indent="-228600" algn="l" rtl="0">
              <a:lnSpc>
                <a:spcPct val="90000"/>
              </a:lnSpc>
              <a:spcBef>
                <a:spcPts val="1000"/>
              </a:spcBef>
              <a:spcAft>
                <a:spcPts val="0"/>
              </a:spcAft>
              <a:buClr>
                <a:schemeClr val="dk1"/>
              </a:buClr>
              <a:buSzPts val="3600"/>
              <a:buChar char="•"/>
            </a:pPr>
            <a:r>
              <a:rPr lang="en-US"/>
              <a:t>Much improved collection of statistics</a:t>
            </a:r>
            <a:endParaRPr/>
          </a:p>
          <a:p>
            <a:pPr marL="228600" lvl="0" indent="-228600" algn="l" rtl="0">
              <a:lnSpc>
                <a:spcPct val="90000"/>
              </a:lnSpc>
              <a:spcBef>
                <a:spcPts val="1000"/>
              </a:spcBef>
              <a:spcAft>
                <a:spcPts val="0"/>
              </a:spcAft>
              <a:buClr>
                <a:schemeClr val="dk1"/>
              </a:buClr>
              <a:buSzPts val="3600"/>
              <a:buChar char="•"/>
            </a:pPr>
            <a:r>
              <a:rPr lang="en-US"/>
              <a:t>New (still invisible) Operating System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Upcoming Development (cont’d)</a:t>
            </a:r>
            <a:endParaRPr/>
          </a:p>
        </p:txBody>
      </p:sp>
      <p:sp>
        <p:nvSpPr>
          <p:cNvPr id="309" name="Google Shape;309;p29"/>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dirty="0"/>
              <a:t>New </a:t>
            </a:r>
            <a:r>
              <a:rPr lang="en-US" b="1" dirty="0" err="1"/>
              <a:t>WebOPAC</a:t>
            </a:r>
            <a:endParaRPr b="1" dirty="0"/>
          </a:p>
          <a:p>
            <a:pPr marL="228600" lvl="0" indent="-228600" algn="l" rtl="0">
              <a:lnSpc>
                <a:spcPct val="90000"/>
              </a:lnSpc>
              <a:spcBef>
                <a:spcPts val="1000"/>
              </a:spcBef>
              <a:spcAft>
                <a:spcPts val="0"/>
              </a:spcAft>
              <a:buClr>
                <a:schemeClr val="dk1"/>
              </a:buClr>
              <a:buSzPts val="3600"/>
              <a:buChar char="•"/>
            </a:pPr>
            <a:r>
              <a:rPr lang="en-US" dirty="0"/>
              <a:t>Development resumed; timeline forthcoming</a:t>
            </a:r>
            <a:endParaRPr dirty="0"/>
          </a:p>
          <a:p>
            <a:pPr marL="0" lvl="0" indent="0" algn="l" rtl="0">
              <a:lnSpc>
                <a:spcPct val="90000"/>
              </a:lnSpc>
              <a:spcBef>
                <a:spcPts val="1000"/>
              </a:spcBef>
              <a:spcAft>
                <a:spcPts val="0"/>
              </a:spcAft>
              <a:buClr>
                <a:schemeClr val="dk1"/>
              </a:buClr>
              <a:buSzPts val="3600"/>
              <a:buNone/>
            </a:pPr>
            <a:r>
              <a:rPr lang="en-US" b="1" dirty="0"/>
              <a:t>DOD Improvements</a:t>
            </a:r>
            <a:endParaRPr dirty="0"/>
          </a:p>
          <a:p>
            <a:pPr marL="228600" lvl="0" indent="-228600" algn="l" rtl="0">
              <a:lnSpc>
                <a:spcPct val="90000"/>
              </a:lnSpc>
              <a:spcBef>
                <a:spcPts val="1000"/>
              </a:spcBef>
              <a:spcAft>
                <a:spcPts val="0"/>
              </a:spcAft>
              <a:buClr>
                <a:schemeClr val="dk1"/>
              </a:buClr>
              <a:buSzPts val="3600"/>
              <a:buChar char="•"/>
            </a:pPr>
            <a:r>
              <a:rPr lang="en-US" dirty="0"/>
              <a:t>Working with NLS to provide remote duplication</a:t>
            </a:r>
            <a:endParaRPr dirty="0"/>
          </a:p>
          <a:p>
            <a:pPr marL="685800" lvl="1" indent="-228600" algn="l" rtl="0">
              <a:lnSpc>
                <a:spcPct val="90000"/>
              </a:lnSpc>
              <a:spcBef>
                <a:spcPts val="500"/>
              </a:spcBef>
              <a:spcAft>
                <a:spcPts val="0"/>
              </a:spcAft>
              <a:buClr>
                <a:schemeClr val="dk1"/>
              </a:buClr>
              <a:buSzPts val="3200"/>
              <a:buChar char="•"/>
            </a:pPr>
            <a:r>
              <a:rPr lang="en-US" dirty="0"/>
              <a:t>Allow for Multi-State Centers to provide duplication in the case of an emergency</a:t>
            </a:r>
            <a:endParaRPr dirty="0"/>
          </a:p>
          <a:p>
            <a:pPr marL="685800" lvl="1" indent="-228600" algn="l" rtl="0">
              <a:lnSpc>
                <a:spcPct val="90000"/>
              </a:lnSpc>
              <a:spcBef>
                <a:spcPts val="500"/>
              </a:spcBef>
              <a:spcAft>
                <a:spcPts val="0"/>
              </a:spcAft>
              <a:buClr>
                <a:schemeClr val="dk1"/>
              </a:buClr>
              <a:buSzPts val="3200"/>
              <a:buChar char="•"/>
            </a:pPr>
            <a:r>
              <a:rPr lang="en-US" dirty="0"/>
              <a:t>Expect to have more to say at KLAS Users’ Conference</a:t>
            </a:r>
            <a:endParaRPr dirty="0"/>
          </a:p>
          <a:p>
            <a:pPr marL="228600" lvl="0" indent="0" algn="l" rtl="0">
              <a:lnSpc>
                <a:spcPct val="90000"/>
              </a:lnSpc>
              <a:spcBef>
                <a:spcPts val="1000"/>
              </a:spcBef>
              <a:spcAft>
                <a:spcPts val="0"/>
              </a:spcAft>
              <a:buClr>
                <a:schemeClr val="dk1"/>
              </a:buClr>
              <a:buSzPts val="3600"/>
              <a:buNone/>
            </a:pPr>
            <a:endParaRPr dirty="0"/>
          </a:p>
          <a:p>
            <a:pPr marL="228600" lvl="0" indent="0" algn="l" rtl="0">
              <a:lnSpc>
                <a:spcPct val="90000"/>
              </a:lnSpc>
              <a:spcBef>
                <a:spcPts val="1000"/>
              </a:spcBef>
              <a:spcAft>
                <a:spcPts val="0"/>
              </a:spcAft>
              <a:buClr>
                <a:schemeClr val="dk1"/>
              </a:buClr>
              <a:buSzPts val="36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4621876" y="1379913"/>
            <a:ext cx="7331826" cy="520376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Keystone Updates &amp; Current Customers</a:t>
            </a:r>
            <a:endParaRPr/>
          </a:p>
          <a:p>
            <a:pPr marL="228600" lvl="0" indent="-228600" algn="l" rtl="0">
              <a:lnSpc>
                <a:spcPct val="90000"/>
              </a:lnSpc>
              <a:spcBef>
                <a:spcPts val="1000"/>
              </a:spcBef>
              <a:spcAft>
                <a:spcPts val="0"/>
              </a:spcAft>
              <a:buClr>
                <a:schemeClr val="dk1"/>
              </a:buClr>
              <a:buSzPts val="3600"/>
              <a:buChar char="•"/>
            </a:pPr>
            <a:r>
              <a:rPr lang="en-US"/>
              <a:t>KLAS Users’ Community, Training &amp; Events</a:t>
            </a:r>
            <a:endParaRPr/>
          </a:p>
          <a:p>
            <a:pPr marL="228600" lvl="0" indent="-228600" algn="l" rtl="0">
              <a:lnSpc>
                <a:spcPct val="90000"/>
              </a:lnSpc>
              <a:spcBef>
                <a:spcPts val="1000"/>
              </a:spcBef>
              <a:spcAft>
                <a:spcPts val="0"/>
              </a:spcAft>
              <a:buClr>
                <a:schemeClr val="dk1"/>
              </a:buClr>
              <a:buSzPts val="3600"/>
              <a:buChar char="•"/>
            </a:pPr>
            <a:r>
              <a:rPr lang="en-US"/>
              <a:t>Keystone Services</a:t>
            </a:r>
            <a:endParaRPr/>
          </a:p>
          <a:p>
            <a:pPr marL="228600" lvl="0" indent="-228600" algn="l" rtl="0">
              <a:lnSpc>
                <a:spcPct val="90000"/>
              </a:lnSpc>
              <a:spcBef>
                <a:spcPts val="1000"/>
              </a:spcBef>
              <a:spcAft>
                <a:spcPts val="0"/>
              </a:spcAft>
              <a:buClr>
                <a:schemeClr val="dk1"/>
              </a:buClr>
              <a:buSzPts val="3600"/>
              <a:buChar char="•"/>
            </a:pPr>
            <a:r>
              <a:rPr lang="en-US"/>
              <a:t>New KLAS LBPD Features</a:t>
            </a:r>
            <a:endParaRPr/>
          </a:p>
          <a:p>
            <a:pPr marL="228600" lvl="0" indent="-228600" algn="l" rtl="0">
              <a:lnSpc>
                <a:spcPct val="90000"/>
              </a:lnSpc>
              <a:spcBef>
                <a:spcPts val="1000"/>
              </a:spcBef>
              <a:spcAft>
                <a:spcPts val="0"/>
              </a:spcAft>
              <a:buClr>
                <a:schemeClr val="dk1"/>
              </a:buClr>
              <a:buSzPts val="3600"/>
              <a:buChar char="•"/>
            </a:pPr>
            <a:r>
              <a:rPr lang="en-US"/>
              <a:t>Upcoming Development</a:t>
            </a:r>
            <a:endParaRPr/>
          </a:p>
          <a:p>
            <a:pPr marL="228600" lvl="0" indent="-228600" algn="l" rtl="0">
              <a:lnSpc>
                <a:spcPct val="90000"/>
              </a:lnSpc>
              <a:spcBef>
                <a:spcPts val="1000"/>
              </a:spcBef>
              <a:spcAft>
                <a:spcPts val="0"/>
              </a:spcAft>
              <a:buClr>
                <a:schemeClr val="dk1"/>
              </a:buClr>
              <a:buSzPts val="3600"/>
              <a:buChar char="•"/>
            </a:pPr>
            <a:r>
              <a:rPr lang="en-US"/>
              <a:t>Questions &amp; Discussion</a:t>
            </a:r>
            <a:endParaRPr/>
          </a:p>
        </p:txBody>
      </p:sp>
      <p:sp>
        <p:nvSpPr>
          <p:cNvPr id="135" name="Google Shape;135;p3"/>
          <p:cNvSpPr txBox="1">
            <a:spLocks noGrp="1"/>
          </p:cNvSpPr>
          <p:nvPr>
            <p:ph type="ctrTitle"/>
          </p:nvPr>
        </p:nvSpPr>
        <p:spPr>
          <a:xfrm>
            <a:off x="4621876" y="274321"/>
            <a:ext cx="7331826" cy="110559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6000"/>
              <a:buFont typeface="Arial"/>
              <a:buNone/>
            </a:pPr>
            <a:r>
              <a:rPr lang="en-US"/>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Questions to consider</a:t>
            </a:r>
            <a:endParaRPr/>
          </a:p>
        </p:txBody>
      </p:sp>
      <p:sp>
        <p:nvSpPr>
          <p:cNvPr id="315" name="Google Shape;315;p30"/>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dirty="0"/>
              <a:t>Cataloging service</a:t>
            </a:r>
            <a:endParaRPr b="1" dirty="0"/>
          </a:p>
          <a:p>
            <a:pPr marL="228600" indent="-228600">
              <a:spcBef>
                <a:spcPts val="500"/>
              </a:spcBef>
              <a:buSzPts val="3200"/>
            </a:pPr>
            <a:r>
              <a:rPr lang="en-US" dirty="0"/>
              <a:t>With the increasing number of titles being added to the collection, we have been approached by some libraries about potentially helping provide additional services to help with the cataloging effort.</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Cataloging Service (cont’d)</a:t>
            </a:r>
            <a:endParaRPr/>
          </a:p>
        </p:txBody>
      </p:sp>
      <p:sp>
        <p:nvSpPr>
          <p:cNvPr id="321" name="Google Shape;321;p31"/>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dirty="0"/>
              <a:t>Currently considering the Cataloging Service to help maintain:</a:t>
            </a:r>
            <a:endParaRPr dirty="0"/>
          </a:p>
          <a:p>
            <a:pPr marL="1143000" lvl="2" indent="-228600" algn="l" rtl="0">
              <a:lnSpc>
                <a:spcPct val="90000"/>
              </a:lnSpc>
              <a:spcBef>
                <a:spcPts val="500"/>
              </a:spcBef>
              <a:spcAft>
                <a:spcPts val="0"/>
              </a:spcAft>
              <a:buClr>
                <a:schemeClr val="dk1"/>
              </a:buClr>
              <a:buSzPts val="2000"/>
              <a:buChar char="•"/>
            </a:pPr>
            <a:r>
              <a:rPr lang="en-US" sz="2000" dirty="0"/>
              <a:t>Consistency of Subjects and Series data loaded from NLS</a:t>
            </a:r>
            <a:endParaRPr dirty="0"/>
          </a:p>
          <a:p>
            <a:pPr marL="1143000" lvl="2" indent="-228600" algn="l" rtl="0">
              <a:lnSpc>
                <a:spcPct val="90000"/>
              </a:lnSpc>
              <a:spcBef>
                <a:spcPts val="500"/>
              </a:spcBef>
              <a:spcAft>
                <a:spcPts val="0"/>
              </a:spcAft>
              <a:buClr>
                <a:schemeClr val="dk1"/>
              </a:buClr>
              <a:buSzPts val="2000"/>
              <a:buChar char="•"/>
            </a:pPr>
            <a:r>
              <a:rPr lang="en-US" sz="2000" dirty="0"/>
              <a:t>Double-check Primary cataloging data </a:t>
            </a:r>
            <a:endParaRPr dirty="0"/>
          </a:p>
          <a:p>
            <a:pPr marL="1143000" lvl="2" indent="-228600" algn="l" rtl="0">
              <a:lnSpc>
                <a:spcPct val="90000"/>
              </a:lnSpc>
              <a:spcBef>
                <a:spcPts val="500"/>
              </a:spcBef>
              <a:spcAft>
                <a:spcPts val="0"/>
              </a:spcAft>
              <a:buClr>
                <a:schemeClr val="dk1"/>
              </a:buClr>
              <a:buSzPts val="2000"/>
              <a:buChar char="•"/>
            </a:pPr>
            <a:r>
              <a:rPr lang="en-US" sz="2000" dirty="0"/>
              <a:t>Series information</a:t>
            </a:r>
            <a:endParaRPr dirty="0"/>
          </a:p>
          <a:p>
            <a:pPr marL="1143000" lvl="2" indent="-228600" algn="l" rtl="0">
              <a:lnSpc>
                <a:spcPct val="90000"/>
              </a:lnSpc>
              <a:spcBef>
                <a:spcPts val="500"/>
              </a:spcBef>
              <a:spcAft>
                <a:spcPts val="0"/>
              </a:spcAft>
              <a:buClr>
                <a:schemeClr val="dk1"/>
              </a:buClr>
              <a:buSzPts val="2000"/>
              <a:buChar char="•"/>
            </a:pPr>
            <a:r>
              <a:rPr lang="en-US" sz="2000" dirty="0"/>
              <a:t>Double-check original publisher and pub date, Alt format publisher and Alt format pub date</a:t>
            </a:r>
            <a:endParaRPr dirty="0"/>
          </a:p>
          <a:p>
            <a:pPr marL="1143000" lvl="2" indent="-228600" algn="l" rtl="0">
              <a:lnSpc>
                <a:spcPct val="90000"/>
              </a:lnSpc>
              <a:spcBef>
                <a:spcPts val="500"/>
              </a:spcBef>
              <a:spcAft>
                <a:spcPts val="0"/>
              </a:spcAft>
              <a:buClr>
                <a:schemeClr val="dk1"/>
              </a:buClr>
              <a:buSzPts val="2000"/>
              <a:buChar char="•"/>
            </a:pPr>
            <a:r>
              <a:rPr lang="en-US" sz="2000" dirty="0"/>
              <a:t>Double-check Narrator and Length information</a:t>
            </a:r>
            <a:endParaRPr dirty="0"/>
          </a:p>
          <a:p>
            <a:pPr marL="1143000" lvl="2" indent="-228600" algn="l" rtl="0">
              <a:lnSpc>
                <a:spcPct val="90000"/>
              </a:lnSpc>
              <a:spcBef>
                <a:spcPts val="500"/>
              </a:spcBef>
              <a:spcAft>
                <a:spcPts val="0"/>
              </a:spcAft>
              <a:buClr>
                <a:schemeClr val="dk1"/>
              </a:buClr>
              <a:buSzPts val="2000"/>
              <a:buChar char="•"/>
            </a:pPr>
            <a:r>
              <a:rPr lang="en-US" sz="2000" dirty="0"/>
              <a:t>Apply Long Book/Short Book designation</a:t>
            </a:r>
            <a:endParaRPr dirty="0"/>
          </a:p>
          <a:p>
            <a:pPr marL="1143000" lvl="2" indent="-228600" algn="l" rtl="0">
              <a:lnSpc>
                <a:spcPct val="90000"/>
              </a:lnSpc>
              <a:spcBef>
                <a:spcPts val="500"/>
              </a:spcBef>
              <a:spcAft>
                <a:spcPts val="0"/>
              </a:spcAft>
              <a:buClr>
                <a:schemeClr val="dk1"/>
              </a:buClr>
              <a:buSzPts val="2000"/>
              <a:buChar char="•"/>
            </a:pPr>
            <a:r>
              <a:rPr lang="en-US" sz="2000" dirty="0"/>
              <a:t>Load in RUB ratings</a:t>
            </a:r>
            <a:endParaRPr dirty="0"/>
          </a:p>
          <a:p>
            <a:pPr marL="0" lvl="0" indent="0" algn="l" rtl="0">
              <a:lnSpc>
                <a:spcPct val="90000"/>
              </a:lnSpc>
              <a:spcBef>
                <a:spcPts val="1000"/>
              </a:spcBef>
              <a:spcAft>
                <a:spcPts val="0"/>
              </a:spcAft>
              <a:buClr>
                <a:schemeClr val="dk1"/>
              </a:buClr>
              <a:buSzPts val="3200"/>
              <a:buNone/>
            </a:pPr>
            <a:r>
              <a:rPr lang="en-US" sz="3200" dirty="0"/>
              <a:t>Cost?  </a:t>
            </a:r>
            <a:endParaRPr dirty="0"/>
          </a:p>
          <a:p>
            <a:pPr marL="0" lvl="0" indent="0" algn="l" rtl="0">
              <a:lnSpc>
                <a:spcPct val="90000"/>
              </a:lnSpc>
              <a:spcBef>
                <a:spcPts val="1000"/>
              </a:spcBef>
              <a:spcAft>
                <a:spcPts val="0"/>
              </a:spcAft>
              <a:buClr>
                <a:schemeClr val="dk1"/>
              </a:buClr>
              <a:buSzPts val="2400"/>
              <a:buNone/>
            </a:pPr>
            <a:r>
              <a:rPr lang="en-US" sz="2400" dirty="0"/>
              <a:t>Depends on the number of libraries that want to take advantage of this.  Targeting $200-$250/month with good adoption by libraries.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Keystone Updates</a:t>
            </a:r>
            <a:endParaRPr/>
          </a:p>
        </p:txBody>
      </p:sp>
      <p:sp>
        <p:nvSpPr>
          <p:cNvPr id="141" name="Google Shape;141;p4"/>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Keystone Updates</a:t>
            </a:r>
            <a:endParaRPr/>
          </a:p>
        </p:txBody>
      </p:sp>
      <p:sp>
        <p:nvSpPr>
          <p:cNvPr id="147" name="Google Shape;147;p5"/>
          <p:cNvSpPr txBox="1">
            <a:spLocks noGrp="1"/>
          </p:cNvSpPr>
          <p:nvPr>
            <p:ph type="body" idx="1"/>
          </p:nvPr>
        </p:nvSpPr>
        <p:spPr>
          <a:xfrm>
            <a:off x="838200" y="2181783"/>
            <a:ext cx="10727724" cy="442230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Keystone staff back to office in a hybrid model</a:t>
            </a:r>
            <a:endParaRPr/>
          </a:p>
          <a:p>
            <a:pPr marL="228600" lvl="0" indent="-228600" algn="l" rtl="0">
              <a:lnSpc>
                <a:spcPct val="90000"/>
              </a:lnSpc>
              <a:spcBef>
                <a:spcPts val="1000"/>
              </a:spcBef>
              <a:spcAft>
                <a:spcPts val="0"/>
              </a:spcAft>
              <a:buClr>
                <a:schemeClr val="dk1"/>
              </a:buClr>
              <a:buSzPts val="3600"/>
              <a:buChar char="•"/>
            </a:pPr>
            <a:r>
              <a:rPr lang="en-US"/>
              <a:t>New Customer</a:t>
            </a:r>
            <a:endParaRPr/>
          </a:p>
          <a:p>
            <a:pPr marL="685800" lvl="1" indent="-228600" algn="l" rtl="0">
              <a:lnSpc>
                <a:spcPct val="90000"/>
              </a:lnSpc>
              <a:spcBef>
                <a:spcPts val="500"/>
              </a:spcBef>
              <a:spcAft>
                <a:spcPts val="0"/>
              </a:spcAft>
              <a:buClr>
                <a:schemeClr val="dk1"/>
              </a:buClr>
              <a:buSzPts val="3200"/>
              <a:buChar char="•"/>
            </a:pPr>
            <a:r>
              <a:rPr lang="en-US"/>
              <a:t>Minnesota State Services for the Blind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Keystone Updates</a:t>
            </a:r>
            <a:endParaRPr/>
          </a:p>
        </p:txBody>
      </p:sp>
      <p:sp>
        <p:nvSpPr>
          <p:cNvPr id="154" name="Google Shape;154;p6"/>
          <p:cNvSpPr txBox="1">
            <a:spLocks noGrp="1"/>
          </p:cNvSpPr>
          <p:nvPr>
            <p:ph type="body" idx="1"/>
          </p:nvPr>
        </p:nvSpPr>
        <p:spPr>
          <a:xfrm>
            <a:off x="838200" y="2232837"/>
            <a:ext cx="653796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Hellos</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3"/>
              </a:rPr>
              <a:t>George Martell, Software Development </a:t>
            </a:r>
            <a:br>
              <a:rPr lang="en-US" u="sng">
                <a:solidFill>
                  <a:schemeClr val="hlink"/>
                </a:solidFill>
                <a:hlinkClick r:id="rId3"/>
              </a:rPr>
            </a:br>
            <a:r>
              <a:rPr lang="en-US" u="sng">
                <a:solidFill>
                  <a:schemeClr val="hlink"/>
                </a:solidFill>
                <a:hlinkClick r:id="rId3"/>
              </a:rPr>
              <a:t>Specialist</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4"/>
              </a:rPr>
              <a:t>Katharina Stevens, Customer </a:t>
            </a:r>
            <a:br>
              <a:rPr lang="en-US" u="sng">
                <a:solidFill>
                  <a:schemeClr val="hlink"/>
                </a:solidFill>
                <a:hlinkClick r:id="rId4"/>
              </a:rPr>
            </a:br>
            <a:r>
              <a:rPr lang="en-US" u="sng">
                <a:solidFill>
                  <a:schemeClr val="hlink"/>
                </a:solidFill>
                <a:hlinkClick r:id="rId4"/>
              </a:rPr>
              <a:t>Support Specialist</a:t>
            </a:r>
            <a:endParaRPr/>
          </a:p>
          <a:p>
            <a:pPr marL="228600" lvl="0" indent="0" algn="l" rtl="0">
              <a:lnSpc>
                <a:spcPct val="90000"/>
              </a:lnSpc>
              <a:spcBef>
                <a:spcPts val="1000"/>
              </a:spcBef>
              <a:spcAft>
                <a:spcPts val="0"/>
              </a:spcAft>
              <a:buClr>
                <a:schemeClr val="dk1"/>
              </a:buClr>
              <a:buSzPts val="3600"/>
              <a:buNone/>
            </a:pPr>
            <a:endParaRPr/>
          </a:p>
        </p:txBody>
      </p:sp>
      <p:pic>
        <p:nvPicPr>
          <p:cNvPr id="155" name="Google Shape;155;p6"/>
          <p:cNvPicPr preferRelativeResize="0"/>
          <p:nvPr/>
        </p:nvPicPr>
        <p:blipFill rotWithShape="1">
          <a:blip r:embed="rId5">
            <a:alphaModFix/>
          </a:blip>
          <a:srcRect l="19196" t="3711" r="4672" b="3488"/>
          <a:stretch/>
        </p:blipFill>
        <p:spPr>
          <a:xfrm>
            <a:off x="9278112" y="1027906"/>
            <a:ext cx="2447109" cy="3779319"/>
          </a:xfrm>
          <a:prstGeom prst="rect">
            <a:avLst/>
          </a:prstGeom>
          <a:noFill/>
          <a:ln>
            <a:noFill/>
          </a:ln>
        </p:spPr>
      </p:pic>
      <p:pic>
        <p:nvPicPr>
          <p:cNvPr id="156" name="Google Shape;156;p6"/>
          <p:cNvPicPr preferRelativeResize="0"/>
          <p:nvPr/>
        </p:nvPicPr>
        <p:blipFill rotWithShape="1">
          <a:blip r:embed="rId6">
            <a:alphaModFix/>
          </a:blip>
          <a:srcRect l="16261" t="17172" r="18526" b="6888"/>
          <a:stretch/>
        </p:blipFill>
        <p:spPr>
          <a:xfrm>
            <a:off x="7097486" y="2713556"/>
            <a:ext cx="2447109" cy="37793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Keystone Updates</a:t>
            </a:r>
            <a:endParaRPr/>
          </a:p>
        </p:txBody>
      </p:sp>
      <p:sp>
        <p:nvSpPr>
          <p:cNvPr id="163" name="Google Shape;163;p7"/>
          <p:cNvSpPr txBox="1">
            <a:spLocks noGrp="1"/>
          </p:cNvSpPr>
          <p:nvPr>
            <p:ph type="body" idx="1"/>
          </p:nvPr>
        </p:nvSpPr>
        <p:spPr>
          <a:xfrm>
            <a:off x="838200" y="2232837"/>
            <a:ext cx="6291649"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Goodbyes</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3"/>
              </a:rPr>
              <a:t>Brian White, Software Development, Project Lead</a:t>
            </a:r>
            <a:r>
              <a:rPr lang="en-US"/>
              <a:t> - Retired April 2022</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4"/>
              </a:rPr>
              <a:t>John Owen, Customer Support Specialist</a:t>
            </a:r>
            <a:r>
              <a:rPr lang="en-US"/>
              <a:t> - Retired December 2022</a:t>
            </a:r>
            <a:endParaRPr/>
          </a:p>
        </p:txBody>
      </p:sp>
      <p:pic>
        <p:nvPicPr>
          <p:cNvPr id="164" name="Google Shape;164;p7"/>
          <p:cNvPicPr preferRelativeResize="0"/>
          <p:nvPr/>
        </p:nvPicPr>
        <p:blipFill rotWithShape="1">
          <a:blip r:embed="rId5">
            <a:alphaModFix/>
          </a:blip>
          <a:srcRect l="20210" t="27388" r="15646" b="12432"/>
          <a:stretch/>
        </p:blipFill>
        <p:spPr>
          <a:xfrm>
            <a:off x="6810685" y="469290"/>
            <a:ext cx="3759417" cy="3527093"/>
          </a:xfrm>
          <a:prstGeom prst="rect">
            <a:avLst/>
          </a:prstGeom>
          <a:noFill/>
          <a:ln>
            <a:noFill/>
          </a:ln>
        </p:spPr>
      </p:pic>
      <p:pic>
        <p:nvPicPr>
          <p:cNvPr id="165" name="Google Shape;165;p7"/>
          <p:cNvPicPr preferRelativeResize="0"/>
          <p:nvPr/>
        </p:nvPicPr>
        <p:blipFill rotWithShape="1">
          <a:blip r:embed="rId6">
            <a:alphaModFix/>
          </a:blip>
          <a:srcRect l="30114" t="18042" r="16325" b="12616"/>
          <a:stretch/>
        </p:blipFill>
        <p:spPr>
          <a:xfrm>
            <a:off x="8429260" y="3043930"/>
            <a:ext cx="3627881" cy="33447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body" idx="1"/>
          </p:nvPr>
        </p:nvSpPr>
        <p:spPr>
          <a:xfrm>
            <a:off x="783772" y="759423"/>
            <a:ext cx="10620102" cy="5427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a:t>Current LBPD Customers</a:t>
            </a:r>
            <a:endParaRPr/>
          </a:p>
        </p:txBody>
      </p:sp>
      <p:pic>
        <p:nvPicPr>
          <p:cNvPr id="172" name="Google Shape;172;p8"/>
          <p:cNvPicPr preferRelativeResize="0"/>
          <p:nvPr/>
        </p:nvPicPr>
        <p:blipFill rotWithShape="1">
          <a:blip r:embed="rId3">
            <a:alphaModFix/>
          </a:blip>
          <a:srcRect/>
          <a:stretch/>
        </p:blipFill>
        <p:spPr>
          <a:xfrm>
            <a:off x="1993542" y="1302169"/>
            <a:ext cx="8200560" cy="47701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body" idx="1"/>
          </p:nvPr>
        </p:nvSpPr>
        <p:spPr>
          <a:xfrm>
            <a:off x="783772" y="759423"/>
            <a:ext cx="10620102" cy="5427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a:t>Current IRC / IMC Customers</a:t>
            </a:r>
            <a:endParaRPr/>
          </a:p>
        </p:txBody>
      </p:sp>
      <p:pic>
        <p:nvPicPr>
          <p:cNvPr id="179" name="Google Shape;179;p9"/>
          <p:cNvPicPr preferRelativeResize="0"/>
          <p:nvPr/>
        </p:nvPicPr>
        <p:blipFill rotWithShape="1">
          <a:blip r:embed="rId3">
            <a:alphaModFix/>
          </a:blip>
          <a:srcRect/>
          <a:stretch/>
        </p:blipFill>
        <p:spPr>
          <a:xfrm>
            <a:off x="1993541" y="1302169"/>
            <a:ext cx="8200562" cy="47701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7">
      <a:dk1>
        <a:srgbClr val="000000"/>
      </a:dk1>
      <a:lt1>
        <a:srgbClr val="FFFFFF"/>
      </a:lt1>
      <a:dk2>
        <a:srgbClr val="0C221D"/>
      </a:dk2>
      <a:lt2>
        <a:srgbClr val="478977"/>
      </a:lt2>
      <a:accent1>
        <a:srgbClr val="0C221D"/>
      </a:accent1>
      <a:accent2>
        <a:srgbClr val="003B31"/>
      </a:accent2>
      <a:accent3>
        <a:srgbClr val="00765A"/>
      </a:accent3>
      <a:accent4>
        <a:srgbClr val="478977"/>
      </a:accent4>
      <a:accent5>
        <a:srgbClr val="5B9BD5"/>
      </a:accent5>
      <a:accent6>
        <a:srgbClr val="70AD47"/>
      </a:accent6>
      <a:hlink>
        <a:srgbClr val="00765A"/>
      </a:hlink>
      <a:folHlink>
        <a:srgbClr val="007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1132</Words>
  <Application>Microsoft Macintosh PowerPoint</Application>
  <PresentationFormat>Widescreen</PresentationFormat>
  <Paragraphs>160</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NLS Regional 2023:  KLAS Users’ Meeting</vt:lpstr>
      <vt:lpstr>Keystone Staff Presenters</vt:lpstr>
      <vt:lpstr>Agenda</vt:lpstr>
      <vt:lpstr>Keystone Updates</vt:lpstr>
      <vt:lpstr>Keystone Updates</vt:lpstr>
      <vt:lpstr>Keystone Updates</vt:lpstr>
      <vt:lpstr>Keystone Updates</vt:lpstr>
      <vt:lpstr>PowerPoint Presentation</vt:lpstr>
      <vt:lpstr>PowerPoint Presentation</vt:lpstr>
      <vt:lpstr>PowerPoint Presentation</vt:lpstr>
      <vt:lpstr>KLAS Users’ Community</vt:lpstr>
      <vt:lpstr>KLAS Users’ Community</vt:lpstr>
      <vt:lpstr>KLAS Users’ Training &amp; Events</vt:lpstr>
      <vt:lpstr>KLAS Users’ Group Officers</vt:lpstr>
      <vt:lpstr>KLAS Users’ Group Committees</vt:lpstr>
      <vt:lpstr>KDAC</vt:lpstr>
      <vt:lpstr>KDAC LBPD Members</vt:lpstr>
      <vt:lpstr>Keystone Services</vt:lpstr>
      <vt:lpstr>Database Hosting</vt:lpstr>
      <vt:lpstr>Database Hosting</vt:lpstr>
      <vt:lpstr>SSAE Audit</vt:lpstr>
      <vt:lpstr>New KLAS  LBPD Features</vt:lpstr>
      <vt:lpstr>New KLAS LBPD Features</vt:lpstr>
      <vt:lpstr>New KLAS LBPD Features</vt:lpstr>
      <vt:lpstr>New KLAS LBPD Features</vt:lpstr>
      <vt:lpstr>New KLAS LBPD Features</vt:lpstr>
      <vt:lpstr>Upcoming Development</vt:lpstr>
      <vt:lpstr>Upcoming Development</vt:lpstr>
      <vt:lpstr>Upcoming Development (cont’d)</vt:lpstr>
      <vt:lpstr>Questions to consider</vt:lpstr>
      <vt:lpstr>Cataloging Service (cont’d)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NLS Regional 2023:  KLAS Users’ Meeting</dc:title>
  <dc:creator>Katy Patrick</dc:creator>
  <cp:lastModifiedBy>Microsoft Office User</cp:lastModifiedBy>
  <cp:revision>8</cp:revision>
  <dcterms:created xsi:type="dcterms:W3CDTF">2021-04-22T19:58:50Z</dcterms:created>
  <dcterms:modified xsi:type="dcterms:W3CDTF">2023-05-18T13:08:17Z</dcterms:modified>
</cp:coreProperties>
</file>