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316" r:id="rId3"/>
    <p:sldId id="257" r:id="rId4"/>
    <p:sldId id="259" r:id="rId5"/>
    <p:sldId id="260" r:id="rId6"/>
    <p:sldId id="321" r:id="rId7"/>
    <p:sldId id="322" r:id="rId8"/>
    <p:sldId id="266" r:id="rId9"/>
    <p:sldId id="267" r:id="rId10"/>
    <p:sldId id="320" r:id="rId11"/>
    <p:sldId id="270" r:id="rId12"/>
    <p:sldId id="317" r:id="rId13"/>
    <p:sldId id="308" r:id="rId14"/>
    <p:sldId id="274" r:id="rId15"/>
    <p:sldId id="314" r:id="rId16"/>
    <p:sldId id="275" r:id="rId17"/>
    <p:sldId id="315" r:id="rId18"/>
    <p:sldId id="312" r:id="rId19"/>
    <p:sldId id="313" r:id="rId20"/>
    <p:sldId id="277" r:id="rId21"/>
    <p:sldId id="305" r:id="rId22"/>
    <p:sldId id="310" r:id="rId23"/>
    <p:sldId id="311" r:id="rId24"/>
    <p:sldId id="264" r:id="rId25"/>
    <p:sldId id="307" r:id="rId26"/>
    <p:sldId id="300" r:id="rId27"/>
    <p:sldId id="324" r:id="rId28"/>
    <p:sldId id="323" r:id="rId29"/>
    <p:sldId id="268" r:id="rId30"/>
  </p:sldIdLst>
  <p:sldSz cx="12192000" cy="6858000"/>
  <p:notesSz cx="7315200" cy="96012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ndara" panose="020E0502030303020204" pitchFamily="34" charset="0"/>
      <p:regular r:id="rId36"/>
      <p:bold r:id="rId37"/>
      <p:italic r:id="rId38"/>
      <p:boldItalic r:id="rId39"/>
    </p:embeddedFont>
    <p:embeddedFont>
      <p:font typeface="Segoe Print" panose="02000800000000000000" pitchFamily="2" charset="0"/>
      <p:regular r:id="rId40"/>
      <p:bold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hAJcKxAJViBBQN+8zWtkjpZ3hsX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05" autoAdjust="0"/>
    <p:restoredTop sz="86653" autoAdjust="0"/>
  </p:normalViewPr>
  <p:slideViewPr>
    <p:cSldViewPr snapToGrid="0">
      <p:cViewPr varScale="1">
        <p:scale>
          <a:sx n="106" d="100"/>
          <a:sy n="106" d="100"/>
        </p:scale>
        <p:origin x="1184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43587" y="0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1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1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3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5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p9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Presenter tips: This layout is great for large screenshots – but you can also remove the heading placeholder from any slide to make the content larger. The world is your oyster! </a:t>
            </a:r>
            <a:endParaRPr/>
          </a:p>
        </p:txBody>
      </p:sp>
      <p:sp>
        <p:nvSpPr>
          <p:cNvPr id="186" name="Google Shape;186;p9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0153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https://klasusers.com/klas-news/regression-testing-you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0257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0" dirty="0"/>
              <a:t>The full Item Enumeration will now be calculated based on the </a:t>
            </a:r>
            <a:r>
              <a:rPr lang="en-US" sz="1200" b="0" dirty="0" err="1"/>
              <a:t>ItemType+Enum</a:t>
            </a:r>
            <a:r>
              <a:rPr lang="en-US" sz="1200" b="0" dirty="0"/>
              <a:t> (Supplement 1 would be "S 1" and Volume 2 would be "2“).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0" dirty="0"/>
              <a:t>New fields allow you to track number of braille pages, or otherwise record the extent of the item, record notes, and better control the enumeration.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55631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7.7.75 #KLAS-2905, 2853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7.8.2 #KLAS-2975 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Extended price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does not automatically update the unit price of the parent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MatRequest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Line at this time. </a:t>
            </a:r>
          </a:p>
          <a:p>
            <a:r>
              <a:rPr lang="en-US" dirty="0"/>
              <a:t>Number of sub-detail lines and defaults configured by Line Type.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2997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Invoice ID: 7.8.2 #KLAS-2985</a:t>
            </a:r>
          </a:p>
          <a:p>
            <a:r>
              <a:rPr lang="en-US" dirty="0"/>
              <a:t>Line Sub-detail: 7.8.3 #KLAS-3004</a:t>
            </a:r>
          </a:p>
          <a:p>
            <a:r>
              <a:rPr lang="en-US" dirty="0"/>
              <a:t>Line header: 7.8.4 #KLAS-3009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19366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Note that, for fields stored on the </a:t>
            </a:r>
            <a:r>
              <a:rPr lang="en-US" dirty="0" err="1"/>
              <a:t>MatRequest</a:t>
            </a:r>
            <a:r>
              <a:rPr lang="en-US" dirty="0"/>
              <a:t>, the Invoice print output will look to the </a:t>
            </a:r>
            <a:r>
              <a:rPr lang="en-US" dirty="0" err="1"/>
              <a:t>MatRequest</a:t>
            </a:r>
            <a:r>
              <a:rPr lang="en-US" dirty="0"/>
              <a:t> associated with the first Line of the Invoice. 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7.8.4 #KALS-2995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65181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Census notice fix: 7.7.74 #KLAS-2869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732C8-8452-4F49-87AC-D4571BF43C1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93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Download links: 7.7.71 #KLAS-2855</a:t>
            </a:r>
          </a:p>
          <a:p>
            <a:r>
              <a:rPr lang="en-US" dirty="0"/>
              <a:t>Bugs: 7.8.3 #KLAS-3013</a:t>
            </a:r>
          </a:p>
          <a:p>
            <a:r>
              <a:rPr lang="en-US" dirty="0"/>
              <a:t>7.8.4 #KLAS-3014</a:t>
            </a:r>
          </a:p>
          <a:p>
            <a:r>
              <a:rPr lang="en-US" dirty="0"/>
              <a:t>7.8.4 #KLAS-2955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732C8-8452-4F49-87AC-D4571BF43C1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07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p2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31;p2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09244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Configuration: 7.7.77 #KLAS-2928</a:t>
            </a:r>
          </a:p>
          <a:p>
            <a:r>
              <a:rPr lang="en-US" dirty="0"/>
              <a:t>Certifiers for more than 1 district and faster re-submits: 7.8.2 #KLAS-2964</a:t>
            </a:r>
          </a:p>
          <a:p>
            <a:r>
              <a:rPr lang="en-US" dirty="0"/>
              <a:t>Irrelevant error: 7.8.2 #KLAS-2965 Disability and handicap code validation errors fixed; “invalid IEP” for IRCs that do not include IEP on Web coming soon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51582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Set as On Order: 7.8.2 #KLAS-2984</a:t>
            </a:r>
          </a:p>
          <a:p>
            <a:r>
              <a:rPr lang="en-US" dirty="0"/>
              <a:t>Check order status: 7.8.2 #KLAS-2994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27247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p9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Presenter tips: This layout is great for large screenshots – but you can also remove the heading placeholder from any slide to make the content larger. The world is your oyster! </a:t>
            </a:r>
            <a:endParaRPr/>
          </a:p>
        </p:txBody>
      </p:sp>
      <p:sp>
        <p:nvSpPr>
          <p:cNvPr id="186" name="Google Shape;186;p9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Return Completed Census Notice – Do we need to provide a way for teachers to securely upload completed Census Notice pdfs? Potentially upload via </a:t>
            </a:r>
            <a:r>
              <a:rPr lang="en-US" b="0" i="0" dirty="0" err="1">
                <a:solidFill>
                  <a:srgbClr val="1D1C1D"/>
                </a:solidFill>
                <a:effectLst/>
                <a:latin typeface="Slack-Lato"/>
              </a:rPr>
              <a:t>WebOrder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? Note: email is not secure!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Census Notice – Does this need to be an editable PDF?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732C8-8452-4F49-87AC-D4571BF43C1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582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13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3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p2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Self-hosted: New York, Virginia, and Colorado</a:t>
            </a:r>
          </a:p>
          <a:p>
            <a:r>
              <a:rPr lang="en-US" dirty="0"/>
              <a:t>Keystone-hosted: Delaware, West Virginia, Tennessee, Louisiana, South Dakota, Nebraska, Kansas, Oklahoma, New Mexico, Arizona, Oregon, and California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1445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2632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1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2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1911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5"/>
          <p:cNvSpPr txBox="1">
            <a:spLocks noGrp="1"/>
          </p:cNvSpPr>
          <p:nvPr>
            <p:ph type="subTitle" idx="1"/>
          </p:nvPr>
        </p:nvSpPr>
        <p:spPr>
          <a:xfrm>
            <a:off x="1524000" y="3149600"/>
            <a:ext cx="6487886" cy="2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ftr" idx="11"/>
          </p:nvPr>
        </p:nvSpPr>
        <p:spPr>
          <a:xfrm>
            <a:off x="7783286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6"/>
          <p:cNvSpPr txBox="1">
            <a:spLocks noGrp="1"/>
          </p:cNvSpPr>
          <p:nvPr>
            <p:ph type="title"/>
          </p:nvPr>
        </p:nvSpPr>
        <p:spPr>
          <a:xfrm>
            <a:off x="284205" y="328054"/>
            <a:ext cx="1155356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E3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6"/>
          <p:cNvSpPr txBox="1">
            <a:spLocks noGrp="1"/>
          </p:cNvSpPr>
          <p:nvPr>
            <p:ph type="body" idx="1"/>
          </p:nvPr>
        </p:nvSpPr>
        <p:spPr>
          <a:xfrm>
            <a:off x="284205" y="1829314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 txBox="1">
            <a:spLocks noGrp="1"/>
          </p:cNvSpPr>
          <p:nvPr>
            <p:ph type="body" idx="2"/>
          </p:nvPr>
        </p:nvSpPr>
        <p:spPr>
          <a:xfrm>
            <a:off x="6656173" y="1829314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body" idx="1"/>
          </p:nvPr>
        </p:nvSpPr>
        <p:spPr>
          <a:xfrm>
            <a:off x="839789" y="1682750"/>
            <a:ext cx="3177266" cy="4186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7" name="Google Shape;117;p27"/>
          <p:cNvSpPr>
            <a:spLocks noGrp="1"/>
          </p:cNvSpPr>
          <p:nvPr>
            <p:ph type="pic" idx="2"/>
          </p:nvPr>
        </p:nvSpPr>
        <p:spPr>
          <a:xfrm>
            <a:off x="4263081" y="1682750"/>
            <a:ext cx="7092307" cy="4178300"/>
          </a:xfrm>
          <a:prstGeom prst="rect">
            <a:avLst/>
          </a:prstGeom>
          <a:noFill/>
          <a:ln>
            <a:noFill/>
          </a:ln>
        </p:spPr>
      </p:sp>
      <p:sp>
        <p:nvSpPr>
          <p:cNvPr id="118" name="Google Shape;11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utline" type="obj">
  <p:cSld name="OBJECT"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body" idx="1"/>
          </p:nvPr>
        </p:nvSpPr>
        <p:spPr>
          <a:xfrm>
            <a:off x="1581665" y="1825625"/>
            <a:ext cx="883508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508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Noto Sans Symbols"/>
              <a:buChar char="✔"/>
              <a:defRPr sz="4400" b="1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lvl="1" indent="-508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4400"/>
              <a:buChar char="•"/>
              <a:defRPr sz="44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lvl="2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4000"/>
              <a:buChar char="•"/>
              <a:defRPr sz="40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lvl="3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4000"/>
              <a:buChar char="•"/>
              <a:defRPr sz="40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lvl="4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4000"/>
              <a:buChar char="•"/>
              <a:defRPr sz="40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E3D"/>
              </a:buClr>
              <a:buSzPts val="5400"/>
              <a:buFont typeface="Arial"/>
              <a:buNone/>
              <a:defRPr sz="5400" b="1">
                <a:solidFill>
                  <a:srgbClr val="024E3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 b="1">
                <a:latin typeface="Candara"/>
                <a:ea typeface="Candara"/>
                <a:cs typeface="Candara"/>
                <a:sym typeface="Candara"/>
              </a:defRPr>
            </a:lvl1pPr>
            <a:lvl2pPr marL="914400" lvl="1" indent="-508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Char char="•"/>
              <a:defRPr sz="4400">
                <a:latin typeface="Candara"/>
                <a:ea typeface="Candara"/>
                <a:cs typeface="Candara"/>
                <a:sym typeface="Candara"/>
              </a:defRPr>
            </a:lvl2pPr>
            <a:lvl3pPr marL="1371600" lvl="2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>
                <a:latin typeface="Candara"/>
                <a:ea typeface="Candara"/>
                <a:cs typeface="Candara"/>
                <a:sym typeface="Candara"/>
              </a:defRPr>
            </a:lvl3pPr>
            <a:lvl4pPr marL="1828800" lvl="3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>
                <a:latin typeface="Candara"/>
                <a:ea typeface="Candara"/>
                <a:cs typeface="Candara"/>
                <a:sym typeface="Candara"/>
              </a:defRPr>
            </a:lvl4pPr>
            <a:lvl5pPr marL="2286000" lvl="4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>
                <a:latin typeface="Candara"/>
                <a:ea typeface="Candara"/>
                <a:cs typeface="Candara"/>
                <a:sym typeface="Candar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" name="Google Shape;44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Arial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9"/>
          <p:cNvSpPr txBox="1">
            <a:spLocks noGrp="1"/>
          </p:cNvSpPr>
          <p:nvPr>
            <p:ph type="body" idx="1"/>
          </p:nvPr>
        </p:nvSpPr>
        <p:spPr>
          <a:xfrm>
            <a:off x="836612" y="1940010"/>
            <a:ext cx="3201988" cy="3928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body" idx="2"/>
          </p:nvPr>
        </p:nvSpPr>
        <p:spPr>
          <a:xfrm>
            <a:off x="4238369" y="1932075"/>
            <a:ext cx="7117020" cy="3928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marL="914400" lvl="1" indent="-508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Char char="•"/>
              <a:defRPr sz="4400">
                <a:solidFill>
                  <a:schemeClr val="dk1"/>
                </a:solidFill>
              </a:defRPr>
            </a:lvl2pPr>
            <a:lvl3pPr marL="1371600" lvl="2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>
                <a:solidFill>
                  <a:schemeClr val="dk1"/>
                </a:solidFill>
              </a:defRPr>
            </a:lvl3pPr>
            <a:lvl4pPr marL="1828800" lvl="3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solidFill>
                  <a:schemeClr val="dk1"/>
                </a:solidFill>
              </a:defRPr>
            </a:lvl4pPr>
            <a:lvl5pPr marL="2286000" lvl="4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solidFill>
                  <a:schemeClr val="dk1"/>
                </a:solidFill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2">
  <p:cSld name="Title and Content 2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E3D"/>
              </a:buClr>
              <a:buSzPts val="5400"/>
              <a:buFont typeface="Arial"/>
              <a:buNone/>
              <a:defRPr sz="5400" b="1">
                <a:solidFill>
                  <a:srgbClr val="024E3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 b="1">
                <a:latin typeface="Candara"/>
                <a:ea typeface="Candara"/>
                <a:cs typeface="Candara"/>
                <a:sym typeface="Candara"/>
              </a:defRPr>
            </a:lvl1pPr>
            <a:lvl2pPr marL="914400" lvl="1" indent="-508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Char char="•"/>
              <a:defRPr sz="4400">
                <a:latin typeface="Candara"/>
                <a:ea typeface="Candara"/>
                <a:cs typeface="Candara"/>
                <a:sym typeface="Candara"/>
              </a:defRPr>
            </a:lvl2pPr>
            <a:lvl3pPr marL="1371600" lvl="2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>
                <a:latin typeface="Candara"/>
                <a:ea typeface="Candara"/>
                <a:cs typeface="Candara"/>
                <a:sym typeface="Candara"/>
              </a:defRPr>
            </a:lvl3pPr>
            <a:lvl4pPr marL="1828800" lvl="3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>
                <a:latin typeface="Candara"/>
                <a:ea typeface="Candara"/>
                <a:cs typeface="Candara"/>
                <a:sym typeface="Candara"/>
              </a:defRPr>
            </a:lvl4pPr>
            <a:lvl5pPr marL="2286000" lvl="4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>
                <a:latin typeface="Candara"/>
                <a:ea typeface="Candara"/>
                <a:cs typeface="Candara"/>
                <a:sym typeface="Candar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E3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4E3D"/>
              </a:buClr>
              <a:buSzPts val="3600"/>
              <a:buNone/>
              <a:defRPr sz="3600" b="1">
                <a:solidFill>
                  <a:srgbClr val="024E3D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4E3D"/>
              </a:buClr>
              <a:buSzPts val="3600"/>
              <a:buNone/>
              <a:defRPr sz="3600" b="1">
                <a:solidFill>
                  <a:srgbClr val="024E3D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Only">
  <p:cSld name="Content 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22"/>
          <p:cNvSpPr txBox="1">
            <a:spLocks noGrp="1"/>
          </p:cNvSpPr>
          <p:nvPr>
            <p:ph type="body" idx="1"/>
          </p:nvPr>
        </p:nvSpPr>
        <p:spPr>
          <a:xfrm>
            <a:off x="296862" y="285494"/>
            <a:ext cx="11577637" cy="591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>
                <a:solidFill>
                  <a:schemeClr val="lt1"/>
                </a:solidFill>
              </a:defRPr>
            </a:lvl1pPr>
            <a:lvl2pPr marL="914400" lvl="1" indent="-508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4400"/>
              <a:buChar char="•"/>
              <a:defRPr>
                <a:solidFill>
                  <a:schemeClr val="lt1"/>
                </a:solidFill>
              </a:defRPr>
            </a:lvl2pPr>
            <a:lvl3pPr marL="1371600" lvl="2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4000"/>
              <a:buChar char="•"/>
              <a:defRPr>
                <a:solidFill>
                  <a:schemeClr val="lt1"/>
                </a:solidFill>
              </a:defRPr>
            </a:lvl3pPr>
            <a:lvl4pPr marL="1828800" lvl="3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600"/>
              <a:buChar char="•"/>
              <a:defRPr>
                <a:solidFill>
                  <a:schemeClr val="lt1"/>
                </a:solidFill>
              </a:defRPr>
            </a:lvl4pPr>
            <a:lvl5pPr marL="2286000" lvl="4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6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8" name="Google Shape;7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E3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&amp;A">
  <p:cSld name="Q&amp;A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5"/>
          <p:cNvSpPr txBox="1">
            <a:spLocks noGrp="1"/>
          </p:cNvSpPr>
          <p:nvPr>
            <p:ph type="title"/>
          </p:nvPr>
        </p:nvSpPr>
        <p:spPr>
          <a:xfrm>
            <a:off x="3009900" y="977900"/>
            <a:ext cx="6184900" cy="2200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E3D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024E3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508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lasusers.com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klasusers.com/klas-news/save-the-date-irc-administrator-s-training" TargetMode="External"/><Relationship Id="rId5" Type="http://schemas.openxmlformats.org/officeDocument/2006/relationships/hyperlink" Target="https://www.klasusers.com/klas-news/program-committee-casting-call" TargetMode="External"/><Relationship Id="rId4" Type="http://schemas.openxmlformats.org/officeDocument/2006/relationships/hyperlink" Target="mailto:klasusers-irc@lists.klas.co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"/>
          <p:cNvSpPr txBox="1">
            <a:spLocks noGrp="1"/>
          </p:cNvSpPr>
          <p:nvPr>
            <p:ph type="ctrTitle"/>
          </p:nvPr>
        </p:nvSpPr>
        <p:spPr>
          <a:xfrm>
            <a:off x="1529715" y="1510983"/>
            <a:ext cx="9132570" cy="1357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US" dirty="0"/>
              <a:t>APH 2023: KLAS IRC / IMC </a:t>
            </a:r>
            <a:br>
              <a:rPr lang="en-US" dirty="0"/>
            </a:br>
            <a:r>
              <a:rPr lang="en-US" dirty="0"/>
              <a:t>Users’ Group Meeting</a:t>
            </a:r>
            <a:endParaRPr dirty="0"/>
          </a:p>
        </p:txBody>
      </p:sp>
      <p:sp>
        <p:nvSpPr>
          <p:cNvPr id="127" name="Google Shape;127;p1"/>
          <p:cNvSpPr txBox="1">
            <a:spLocks noGrp="1"/>
          </p:cNvSpPr>
          <p:nvPr>
            <p:ph type="subTitle" idx="1"/>
          </p:nvPr>
        </p:nvSpPr>
        <p:spPr>
          <a:xfrm>
            <a:off x="1969770" y="3429000"/>
            <a:ext cx="7345680" cy="162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</a:pPr>
            <a:r>
              <a:rPr lang="en-US" sz="3600" dirty="0">
                <a:latin typeface="Segoe Print" panose="02000600000000000000" pitchFamily="2" charset="0"/>
              </a:rPr>
              <a:t>October 3, 2023</a:t>
            </a:r>
            <a:endParaRPr sz="3600" dirty="0">
              <a:latin typeface="Segoe Print" panose="020006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F22491-9D1F-A35C-9DC5-E9338B1AF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33" y="5612130"/>
            <a:ext cx="2784764" cy="8430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DA4692-822F-09E7-050B-8026146C8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515" y="6354512"/>
            <a:ext cx="1697739" cy="28346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E3D"/>
              </a:buClr>
              <a:buSzPts val="5400"/>
              <a:buFont typeface="Arial"/>
              <a:buNone/>
            </a:pPr>
            <a:r>
              <a:rPr lang="en-US" dirty="0"/>
              <a:t>SSAE Audit</a:t>
            </a:r>
            <a:endParaRPr dirty="0"/>
          </a:p>
        </p:txBody>
      </p:sp>
      <p:sp>
        <p:nvSpPr>
          <p:cNvPr id="211" name="Google Shape;211;p13"/>
          <p:cNvSpPr txBox="1"/>
          <p:nvPr/>
        </p:nvSpPr>
        <p:spPr>
          <a:xfrm>
            <a:off x="838200" y="1692348"/>
            <a:ext cx="10515600" cy="3944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44652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40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SSAE Audit = an independent review of our IT procedures to ensure we’re meeting security standards</a:t>
            </a:r>
            <a:endParaRPr dirty="0"/>
          </a:p>
          <a:p>
            <a:pPr marL="644652" marR="0" lvl="0" indent="-571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40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Successfully completed 2023 audit;</a:t>
            </a:r>
            <a:br>
              <a:rPr lang="en-US" sz="40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0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report available for your IT group to </a:t>
            </a:r>
            <a:br>
              <a:rPr lang="en-US" sz="40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0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review</a:t>
            </a:r>
            <a:endParaRPr dirty="0"/>
          </a:p>
        </p:txBody>
      </p:sp>
      <p:pic>
        <p:nvPicPr>
          <p:cNvPr id="212" name="Google Shape;212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33851" y="5018680"/>
            <a:ext cx="1724297" cy="1712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E3D"/>
              </a:buClr>
              <a:buSzPts val="5400"/>
              <a:buFont typeface="Arial"/>
              <a:buNone/>
            </a:pPr>
            <a:r>
              <a:rPr lang="en-US" dirty="0"/>
              <a:t>APH Ordering Integration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F2716B-8725-B9FD-E9A6-47E708A9D97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38200" y="1835223"/>
            <a:ext cx="10515600" cy="3684588"/>
          </a:xfrm>
        </p:spPr>
        <p:txBody>
          <a:bodyPr>
            <a:normAutofit/>
          </a:bodyPr>
          <a:lstStyle/>
          <a:p>
            <a:pPr marL="644652" lvl="0" indent="-571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lang="en-US" b="0" dirty="0">
                <a:latin typeface="Arial"/>
                <a:ea typeface="Arial"/>
                <a:cs typeface="Arial"/>
                <a:sym typeface="Arial"/>
              </a:rPr>
              <a:t>Production testing of sending orders for materials directly to APH’s computer system.</a:t>
            </a:r>
          </a:p>
          <a:p>
            <a:pPr marL="1101852" lvl="1" indent="-571500">
              <a:spcBef>
                <a:spcPts val="1000"/>
              </a:spcBef>
            </a:pPr>
            <a:r>
              <a:rPr lang="en-US" dirty="0">
                <a:latin typeface="Arial"/>
                <a:cs typeface="Arial"/>
                <a:sym typeface="Arial"/>
              </a:rPr>
              <a:t>Beta test revealed additional work needed on both sides of integration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"/>
          <p:cNvSpPr txBox="1">
            <a:spLocks noGrp="1"/>
          </p:cNvSpPr>
          <p:nvPr>
            <p:ph type="title" idx="4294967295"/>
          </p:nvPr>
        </p:nvSpPr>
        <p:spPr>
          <a:xfrm>
            <a:off x="296863" y="285750"/>
            <a:ext cx="6840537" cy="7429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64008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ndara"/>
                <a:ea typeface="Candara"/>
                <a:cs typeface="Candara"/>
                <a:sym typeface="Candara"/>
              </a:rPr>
              <a:t>New KLAS IRC Features:</a:t>
            </a:r>
          </a:p>
        </p:txBody>
      </p:sp>
      <p:sp>
        <p:nvSpPr>
          <p:cNvPr id="6" name="Google Shape;188;p9">
            <a:extLst>
              <a:ext uri="{FF2B5EF4-FFF2-40B4-BE49-F238E27FC236}">
                <a16:creationId xmlns:a16="http://schemas.microsoft.com/office/drawing/2014/main" id="{779F873A-84E6-C06D-596E-773F3F1D03C1}"/>
              </a:ext>
            </a:extLst>
          </p:cNvPr>
          <p:cNvSpPr txBox="1">
            <a:spLocks/>
          </p:cNvSpPr>
          <p:nvPr/>
        </p:nvSpPr>
        <p:spPr>
          <a:xfrm>
            <a:off x="398622" y="1690871"/>
            <a:ext cx="7236618" cy="74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508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64008" indent="0" algn="ctr">
              <a:spcBef>
                <a:spcPts val="0"/>
              </a:spcBef>
            </a:pPr>
            <a:r>
              <a:rPr lang="en-US" sz="4000" dirty="0">
                <a:latin typeface="Segoe Print" panose="02000600000000000000" pitchFamily="2" charset="0"/>
              </a:rPr>
              <a:t>KLAS Core Functionality</a:t>
            </a:r>
          </a:p>
        </p:txBody>
      </p:sp>
      <p:sp>
        <p:nvSpPr>
          <p:cNvPr id="2" name="Google Shape;188;p9">
            <a:extLst>
              <a:ext uri="{FF2B5EF4-FFF2-40B4-BE49-F238E27FC236}">
                <a16:creationId xmlns:a16="http://schemas.microsoft.com/office/drawing/2014/main" id="{C7390A37-E9A8-1CB5-3127-3019CF5D7550}"/>
              </a:ext>
            </a:extLst>
          </p:cNvPr>
          <p:cNvSpPr txBox="1">
            <a:spLocks/>
          </p:cNvSpPr>
          <p:nvPr/>
        </p:nvSpPr>
        <p:spPr>
          <a:xfrm>
            <a:off x="4640580" y="2630927"/>
            <a:ext cx="7660641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508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64008" indent="0">
              <a:spcBef>
                <a:spcPts val="0"/>
              </a:spcBef>
            </a:pPr>
            <a:r>
              <a:rPr lang="en-US" sz="4000" dirty="0">
                <a:latin typeface="Segoe Print" panose="02000600000000000000" pitchFamily="2" charset="0"/>
              </a:rPr>
              <a:t>Cataloging &amp; Acquisitions</a:t>
            </a:r>
          </a:p>
        </p:txBody>
      </p:sp>
      <p:sp>
        <p:nvSpPr>
          <p:cNvPr id="3" name="Google Shape;188;p9">
            <a:extLst>
              <a:ext uri="{FF2B5EF4-FFF2-40B4-BE49-F238E27FC236}">
                <a16:creationId xmlns:a16="http://schemas.microsoft.com/office/drawing/2014/main" id="{77694ABE-7362-5452-746F-EAF1848A335C}"/>
              </a:ext>
            </a:extLst>
          </p:cNvPr>
          <p:cNvSpPr txBox="1">
            <a:spLocks/>
          </p:cNvSpPr>
          <p:nvPr/>
        </p:nvSpPr>
        <p:spPr>
          <a:xfrm>
            <a:off x="136843" y="3785357"/>
            <a:ext cx="11421428" cy="1590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508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64008" indent="0" algn="ctr">
              <a:spcBef>
                <a:spcPts val="0"/>
              </a:spcBef>
            </a:pPr>
            <a:r>
              <a:rPr lang="en-US" sz="4000" dirty="0">
                <a:latin typeface="Segoe Print" panose="02000600000000000000" pitchFamily="2" charset="0"/>
              </a:rPr>
              <a:t>Materials Requests, </a:t>
            </a:r>
            <a:r>
              <a:rPr lang="en-US" sz="4000" dirty="0" err="1">
                <a:latin typeface="Segoe Print" panose="02000600000000000000" pitchFamily="2" charset="0"/>
              </a:rPr>
              <a:t>WebOrder</a:t>
            </a:r>
            <a:r>
              <a:rPr lang="en-US" sz="4000" dirty="0">
                <a:latin typeface="Segoe Print" panose="02000600000000000000" pitchFamily="2" charset="0"/>
              </a:rPr>
              <a:t> &amp; Patron </a:t>
            </a:r>
          </a:p>
        </p:txBody>
      </p:sp>
      <p:sp>
        <p:nvSpPr>
          <p:cNvPr id="7" name="Google Shape;188;p9">
            <a:extLst>
              <a:ext uri="{FF2B5EF4-FFF2-40B4-BE49-F238E27FC236}">
                <a16:creationId xmlns:a16="http://schemas.microsoft.com/office/drawing/2014/main" id="{1292BFC5-AA57-5EC0-DF7B-7E9BC7342528}"/>
              </a:ext>
            </a:extLst>
          </p:cNvPr>
          <p:cNvSpPr txBox="1">
            <a:spLocks/>
          </p:cNvSpPr>
          <p:nvPr/>
        </p:nvSpPr>
        <p:spPr>
          <a:xfrm>
            <a:off x="4137660" y="5003666"/>
            <a:ext cx="7420611" cy="1173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508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64008" indent="0" algn="r">
              <a:spcBef>
                <a:spcPts val="0"/>
              </a:spcBef>
            </a:pPr>
            <a:r>
              <a:rPr lang="en-US" sz="4000" dirty="0">
                <a:latin typeface="Segoe Print" panose="02000600000000000000" pitchFamily="2" charset="0"/>
              </a:rPr>
              <a:t> APH Integration </a:t>
            </a:r>
            <a:br>
              <a:rPr lang="en-US" sz="4000" dirty="0">
                <a:latin typeface="Segoe Print" panose="02000600000000000000" pitchFamily="2" charset="0"/>
              </a:rPr>
            </a:br>
            <a:r>
              <a:rPr lang="en-US" sz="4000" dirty="0">
                <a:latin typeface="Segoe Print" panose="02000600000000000000" pitchFamily="2" charset="0"/>
              </a:rPr>
              <a:t>&amp; more…</a:t>
            </a:r>
          </a:p>
        </p:txBody>
      </p:sp>
    </p:spTree>
    <p:extLst>
      <p:ext uri="{BB962C8B-B14F-4D97-AF65-F5344CB8AC3E}">
        <p14:creationId xmlns:p14="http://schemas.microsoft.com/office/powerpoint/2010/main" val="1482182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1988E-315F-2D09-C1B3-5A1DE41CB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KLAS Core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5F54AF-380D-25F3-0C70-91D7EF2FA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60079"/>
            <a:ext cx="3201988" cy="3928977"/>
          </a:xfrm>
        </p:spPr>
        <p:txBody>
          <a:bodyPr/>
          <a:lstStyle/>
          <a:p>
            <a:r>
              <a:rPr lang="en-US" dirty="0"/>
              <a:t>Windows 11 Support!</a:t>
            </a:r>
          </a:p>
          <a:p>
            <a:r>
              <a:rPr lang="en-US" dirty="0"/>
              <a:t>KLAS v7.8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0F6C3-4BEF-502C-86EF-7FCC60DF5E3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239956" y="1552143"/>
            <a:ext cx="7394832" cy="4417925"/>
          </a:xfrm>
        </p:spPr>
        <p:txBody>
          <a:bodyPr>
            <a:normAutofit/>
          </a:bodyPr>
          <a:lstStyle/>
          <a:p>
            <a:r>
              <a:rPr lang="en-US" dirty="0"/>
              <a:t>Back-compatible to Windows 10</a:t>
            </a:r>
          </a:p>
          <a:p>
            <a:r>
              <a:rPr lang="en-US" dirty="0"/>
              <a:t>Framework update to </a:t>
            </a:r>
            <a:r>
              <a:rPr lang="en-US" dirty="0" err="1"/>
              <a:t>OpenEdge</a:t>
            </a:r>
            <a:r>
              <a:rPr lang="en-US" dirty="0"/>
              <a:t> 12</a:t>
            </a:r>
          </a:p>
          <a:p>
            <a:r>
              <a:rPr lang="en-US" dirty="0"/>
              <a:t>Server updates for Keystone-hosted databases</a:t>
            </a:r>
          </a:p>
        </p:txBody>
      </p:sp>
    </p:spTree>
    <p:extLst>
      <p:ext uri="{BB962C8B-B14F-4D97-AF65-F5344CB8AC3E}">
        <p14:creationId xmlns:p14="http://schemas.microsoft.com/office/powerpoint/2010/main" val="2722469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9D909-FF1A-919D-7130-32A9142B4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Catalog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07B04-23DA-E859-B4DF-EAB719B6D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548" y="1825625"/>
            <a:ext cx="10515600" cy="4351338"/>
          </a:xfrm>
        </p:spPr>
        <p:txBody>
          <a:bodyPr>
            <a:normAutofit fontScale="55000" lnSpcReduction="20000"/>
          </a:bodyPr>
          <a:lstStyle/>
          <a:p>
            <a:r>
              <a:rPr lang="en-US" sz="8000" dirty="0"/>
              <a:t>New Fields on the Items tab to allow more part-specific info.</a:t>
            </a:r>
          </a:p>
          <a:p>
            <a:pPr marL="1257300" lvl="1" indent="-571500">
              <a:buFont typeface="Arial" panose="020B0604020202020204" pitchFamily="34" charset="0"/>
              <a:buChar char="•"/>
            </a:pPr>
            <a:r>
              <a:rPr lang="en-US" sz="6500" dirty="0"/>
              <a:t>ItemType (ex. vol, prelim, sup; read-only)</a:t>
            </a:r>
          </a:p>
          <a:p>
            <a:pPr marL="1257300" lvl="1" indent="-571500">
              <a:buFont typeface="Arial" panose="020B0604020202020204" pitchFamily="34" charset="0"/>
              <a:buChar char="•"/>
            </a:pPr>
            <a:r>
              <a:rPr lang="en-US" sz="6500" dirty="0" err="1"/>
              <a:t>ItemEnum</a:t>
            </a:r>
            <a:r>
              <a:rPr lang="en-US" sz="6500" dirty="0"/>
              <a:t> (ex. 1, 2, 3, etc.)</a:t>
            </a:r>
          </a:p>
          <a:p>
            <a:pPr marL="1257300" lvl="1" indent="-571500">
              <a:buFont typeface="Arial" panose="020B0604020202020204" pitchFamily="34" charset="0"/>
              <a:buChar char="•"/>
            </a:pPr>
            <a:r>
              <a:rPr lang="en-US" sz="6500" dirty="0" err="1"/>
              <a:t>VolumeExtent</a:t>
            </a:r>
            <a:r>
              <a:rPr lang="en-US" sz="6500" dirty="0"/>
              <a:t> (quantity of units in the item)</a:t>
            </a:r>
          </a:p>
          <a:p>
            <a:pPr marL="1257300" lvl="1" indent="-571500">
              <a:buFont typeface="Arial" panose="020B0604020202020204" pitchFamily="34" charset="0"/>
              <a:buChar char="•"/>
            </a:pPr>
            <a:r>
              <a:rPr lang="en-US" sz="6500" dirty="0" err="1"/>
              <a:t>ExtentUnits</a:t>
            </a:r>
            <a:r>
              <a:rPr lang="en-US" sz="6500" dirty="0"/>
              <a:t> (unit for the </a:t>
            </a:r>
            <a:r>
              <a:rPr lang="en-US" sz="6500" dirty="0" err="1"/>
              <a:t>VolumeExtent</a:t>
            </a:r>
            <a:r>
              <a:rPr lang="en-US" sz="6500" dirty="0"/>
              <a:t> quantity, ex. Pages)</a:t>
            </a:r>
          </a:p>
          <a:p>
            <a:pPr marL="1257300" lvl="1" indent="-571500">
              <a:buFont typeface="Arial" panose="020B0604020202020204" pitchFamily="34" charset="0"/>
              <a:buChar char="•"/>
            </a:pPr>
            <a:r>
              <a:rPr lang="en-US" sz="6500" dirty="0" err="1"/>
              <a:t>PubNote</a:t>
            </a:r>
            <a:endParaRPr lang="en-US" sz="6500" dirty="0"/>
          </a:p>
          <a:p>
            <a:pPr marL="1257300" lvl="1" indent="-571500">
              <a:buFont typeface="Arial" panose="020B0604020202020204" pitchFamily="34" charset="0"/>
              <a:buChar char="•"/>
            </a:pPr>
            <a:r>
              <a:rPr lang="en-US" sz="6500" dirty="0" err="1"/>
              <a:t>NonPublicNote</a:t>
            </a:r>
            <a:r>
              <a:rPr lang="en-US" sz="65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20245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F194B-EFEE-8526-9475-DF1F6E3E895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dirty="0"/>
              <a:t>Catalog screenshot</a:t>
            </a:r>
          </a:p>
        </p:txBody>
      </p:sp>
      <p:pic>
        <p:nvPicPr>
          <p:cNvPr id="3" name="Picture 2" descr="The Item tab of the Catalog module. The new fields are in a section at the end of the data viewer. The fields are: ItemType (combo-box), Enum (number field), Extent (number field), Ext Units (combo-box), Public Note (text field), Non-Public Note (text field).">
            <a:extLst>
              <a:ext uri="{FF2B5EF4-FFF2-40B4-BE49-F238E27FC236}">
                <a16:creationId xmlns:a16="http://schemas.microsoft.com/office/drawing/2014/main" id="{FADC4A7A-2471-4070-49E2-571E0BB84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466" y="400050"/>
            <a:ext cx="9005069" cy="611594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7B22DCB-CED7-C3A9-3BD8-90AA950CA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83409" y="5029200"/>
            <a:ext cx="6815138" cy="1428750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10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237D8-CC7A-6458-001A-6861BC2F2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 Requests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72017-D317-52F2-11C7-72CCCC005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6814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Setting added for whether the tax for a PO is set on the Header or by Line</a:t>
            </a:r>
          </a:p>
          <a:p>
            <a:r>
              <a:rPr lang="en-US" dirty="0" err="1"/>
              <a:t>MatRequest</a:t>
            </a:r>
            <a:r>
              <a:rPr lang="en-US" dirty="0"/>
              <a:t> Line tab can now record up to four lines of Sub-Detail</a:t>
            </a:r>
          </a:p>
          <a:p>
            <a:pPr marL="1257300" lvl="1" indent="-571500">
              <a:buFont typeface="Arial" panose="020B0604020202020204" pitchFamily="34" charset="0"/>
              <a:buChar char="•"/>
            </a:pPr>
            <a:r>
              <a:rPr lang="en-US" dirty="0"/>
              <a:t>Extended price calculated automatically (quantity*unit price)</a:t>
            </a:r>
          </a:p>
        </p:txBody>
      </p:sp>
    </p:spTree>
    <p:extLst>
      <p:ext uri="{BB962C8B-B14F-4D97-AF65-F5344CB8AC3E}">
        <p14:creationId xmlns:p14="http://schemas.microsoft.com/office/powerpoint/2010/main" val="429621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8933959-D655-978D-BDA9-C1883BD5E36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dirty="0"/>
              <a:t>Material Requests screenshot</a:t>
            </a:r>
          </a:p>
        </p:txBody>
      </p:sp>
      <p:pic>
        <p:nvPicPr>
          <p:cNvPr id="2" name="Picture 1" descr="The Line Detail tab of Material Requests. The line Type combo-box is set to Existing Transcription. At the bottom of the screen, just after the Non-Pub Note, is a section currently showing two sub detail lines. Each line has four fields: Sub Type (read only), Qty (number field), Unit Cost (currency number field), and Ext Cost (read only).">
            <a:extLst>
              <a:ext uri="{FF2B5EF4-FFF2-40B4-BE49-F238E27FC236}">
                <a16:creationId xmlns:a16="http://schemas.microsoft.com/office/drawing/2014/main" id="{69B0F988-17BB-A162-F6C7-82C99EF31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748" y="926233"/>
            <a:ext cx="9872504" cy="500553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8646E7-71CD-9938-9D34-22EAFD52E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52096" y="1481470"/>
            <a:ext cx="2609541" cy="283536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7B22DCB-CED7-C3A9-3BD8-90AA950CA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10328" y="4816548"/>
            <a:ext cx="9471085" cy="680485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660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124BF-1491-13CA-E6BE-B6A35917E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Acquisitions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6C8E27-285E-67C3-013E-1F6D553DF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182" y="1836258"/>
            <a:ext cx="10515600" cy="4351338"/>
          </a:xfrm>
        </p:spPr>
        <p:txBody>
          <a:bodyPr/>
          <a:lstStyle/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dirty="0"/>
              <a:t>Invoice ID expanded from 8 characters to 15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dirty="0"/>
              <a:t>Invoice Line tab header now displays Patron ID and Name</a:t>
            </a:r>
          </a:p>
        </p:txBody>
      </p:sp>
    </p:spTree>
    <p:extLst>
      <p:ext uri="{BB962C8B-B14F-4D97-AF65-F5344CB8AC3E}">
        <p14:creationId xmlns:p14="http://schemas.microsoft.com/office/powerpoint/2010/main" val="708888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C4372-5250-8FDF-357B-8C352C04C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Acquisitions - </a:t>
            </a:r>
            <a:r>
              <a:rPr lang="en-US" sz="4000" dirty="0"/>
              <a:t>New Invoice Print Tokens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5831BE-F990-A3B0-FCDC-564D6397A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73969"/>
            <a:ext cx="5157787" cy="823912"/>
          </a:xfrm>
        </p:spPr>
        <p:txBody>
          <a:bodyPr/>
          <a:lstStyle/>
          <a:p>
            <a:r>
              <a:rPr lang="en-US" dirty="0"/>
              <a:t>Header Form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503B84-2E84-D7F3-DEDC-ABC778FB62F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39788" y="1903956"/>
            <a:ext cx="5611116" cy="4809994"/>
          </a:xfrm>
        </p:spPr>
        <p:txBody>
          <a:bodyPr>
            <a:noAutofit/>
          </a:bodyPr>
          <a:lstStyle/>
          <a:p>
            <a:pPr marL="800100" indent="-571500">
              <a:buSzPct val="99000"/>
              <a:buFont typeface="Arial" panose="020B0604020202020204" pitchFamily="34" charset="0"/>
              <a:buChar char="•"/>
            </a:pPr>
            <a:r>
              <a:rPr lang="en-US" sz="3200" dirty="0" err="1"/>
              <a:t>CurrentPage</a:t>
            </a:r>
            <a:endParaRPr lang="en-US" sz="3200" dirty="0"/>
          </a:p>
          <a:p>
            <a:pPr marL="800100" indent="-571500">
              <a:buSzPct val="99000"/>
              <a:buFont typeface="Arial" panose="020B0604020202020204" pitchFamily="34" charset="0"/>
              <a:buChar char="•"/>
            </a:pPr>
            <a:r>
              <a:rPr lang="en-US" sz="3200" dirty="0" err="1"/>
              <a:t>InvoicePatronID</a:t>
            </a:r>
            <a:r>
              <a:rPr lang="en-US" sz="3200" dirty="0"/>
              <a:t> &amp; Name </a:t>
            </a:r>
          </a:p>
          <a:p>
            <a:pPr marL="800100" indent="-571500">
              <a:buSzPct val="99000"/>
              <a:buFont typeface="Arial" panose="020B0604020202020204" pitchFamily="34" charset="0"/>
              <a:buChar char="•"/>
            </a:pPr>
            <a:r>
              <a:rPr lang="en-US" sz="3200" dirty="0"/>
              <a:t>Resp1-2 and Child1-2 </a:t>
            </a:r>
            <a:r>
              <a:rPr lang="en-US" sz="3200" dirty="0" err="1"/>
              <a:t>PatronID</a:t>
            </a:r>
            <a:r>
              <a:rPr lang="en-US" sz="3200" dirty="0"/>
              <a:t> &amp; Name</a:t>
            </a:r>
          </a:p>
          <a:p>
            <a:pPr marL="800100" indent="-571500">
              <a:buSzPct val="99000"/>
              <a:buFont typeface="Arial" panose="020B0604020202020204" pitchFamily="34" charset="0"/>
              <a:buChar char="•"/>
            </a:pPr>
            <a:r>
              <a:rPr lang="en-US" sz="3200" dirty="0" err="1"/>
              <a:t>ChildPatronID</a:t>
            </a:r>
            <a:r>
              <a:rPr lang="en-US" sz="3200" dirty="0"/>
              <a:t> &amp; Name</a:t>
            </a:r>
          </a:p>
          <a:p>
            <a:pPr marL="800100" indent="-571500">
              <a:buSzPct val="99000"/>
              <a:buFont typeface="Arial" panose="020B0604020202020204" pitchFamily="34" charset="0"/>
              <a:buChar char="•"/>
            </a:pPr>
            <a:r>
              <a:rPr lang="en-US" sz="3200" dirty="0" err="1"/>
              <a:t>ShipToAttention</a:t>
            </a:r>
            <a:endParaRPr lang="en-US" sz="3200" dirty="0"/>
          </a:p>
          <a:p>
            <a:pPr marL="800100" indent="-571500">
              <a:buSzPct val="99000"/>
              <a:buFont typeface="Arial" panose="020B0604020202020204" pitchFamily="34" charset="0"/>
              <a:buChar char="•"/>
            </a:pPr>
            <a:r>
              <a:rPr lang="en-US" sz="3200" dirty="0"/>
              <a:t>MRUserRef1-2</a:t>
            </a:r>
          </a:p>
          <a:p>
            <a:pPr marL="800100" indent="-571500">
              <a:buSzPct val="99000"/>
              <a:buFont typeface="Arial" panose="020B0604020202020204" pitchFamily="34" charset="0"/>
              <a:buChar char="•"/>
            </a:pPr>
            <a:r>
              <a:rPr lang="en-US" sz="3200" dirty="0"/>
              <a:t>MRLineUserRef1 to 3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34BCB7-825A-7CA2-1B00-5CC939A59328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172200" y="1273969"/>
            <a:ext cx="5183188" cy="823912"/>
          </a:xfrm>
        </p:spPr>
        <p:txBody>
          <a:bodyPr/>
          <a:lstStyle/>
          <a:p>
            <a:r>
              <a:rPr lang="en-US" dirty="0"/>
              <a:t>Detail Form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1A5032-C054-11CA-C281-21ABCA0D0293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6172200" y="1903956"/>
            <a:ext cx="5790156" cy="4809995"/>
          </a:xfrm>
        </p:spPr>
        <p:txBody>
          <a:bodyPr>
            <a:normAutofit/>
          </a:bodyPr>
          <a:lstStyle/>
          <a:p>
            <a:pPr marL="800100" indent="-571500">
              <a:buSzPct val="99000"/>
              <a:buFont typeface="Arial" panose="020B0604020202020204" pitchFamily="34" charset="0"/>
              <a:buChar char="•"/>
            </a:pPr>
            <a:r>
              <a:rPr lang="en-US" sz="3200" dirty="0"/>
              <a:t>Trim(@Token@)</a:t>
            </a:r>
          </a:p>
          <a:p>
            <a:pPr marL="800100" indent="-571500">
              <a:buSzPct val="99000"/>
              <a:buFont typeface="Arial" panose="020B0604020202020204" pitchFamily="34" charset="0"/>
              <a:buChar char="•"/>
            </a:pPr>
            <a:r>
              <a:rPr lang="en-US" sz="3200" dirty="0" err="1"/>
              <a:t>LineNum</a:t>
            </a:r>
            <a:endParaRPr lang="en-US" sz="3200" dirty="0"/>
          </a:p>
          <a:p>
            <a:pPr marL="800100" indent="-571500">
              <a:buSzPct val="99000"/>
              <a:buFont typeface="Arial" panose="020B0604020202020204" pitchFamily="34" charset="0"/>
              <a:buChar char="•"/>
            </a:pPr>
            <a:r>
              <a:rPr lang="en-US" sz="3200" dirty="0" err="1"/>
              <a:t>InvoiceLineType</a:t>
            </a:r>
            <a:r>
              <a:rPr lang="en-US" sz="3200" dirty="0"/>
              <a:t> &amp; Desc</a:t>
            </a:r>
          </a:p>
          <a:p>
            <a:pPr marL="800100" indent="-571500">
              <a:buSzPct val="99000"/>
              <a:buFont typeface="Arial" panose="020B0604020202020204" pitchFamily="34" charset="0"/>
              <a:buChar char="•"/>
            </a:pPr>
            <a:r>
              <a:rPr lang="en-US" sz="3200" dirty="0" err="1"/>
              <a:t>PubYear</a:t>
            </a:r>
            <a:endParaRPr lang="en-US" sz="3200" dirty="0"/>
          </a:p>
          <a:p>
            <a:pPr marL="800100" indent="-571500">
              <a:buSzPct val="99000"/>
              <a:buFont typeface="Arial" panose="020B0604020202020204" pitchFamily="34" charset="0"/>
              <a:buChar char="•"/>
            </a:pPr>
            <a:r>
              <a:rPr lang="en-US" sz="3200" dirty="0" err="1"/>
              <a:t>NumVolumes</a:t>
            </a:r>
            <a:endParaRPr lang="en-US" sz="3200" dirty="0"/>
          </a:p>
          <a:p>
            <a:pPr marL="800100" indent="-571500">
              <a:buSzPct val="99000"/>
              <a:buFont typeface="Arial" panose="020B0604020202020204" pitchFamily="34" charset="0"/>
              <a:buChar char="•"/>
            </a:pPr>
            <a:r>
              <a:rPr lang="en-US" sz="3200" dirty="0"/>
              <a:t>MRUserRef1-2</a:t>
            </a:r>
          </a:p>
          <a:p>
            <a:pPr marL="800100" indent="-571500">
              <a:buSzPct val="99000"/>
              <a:buFont typeface="Arial" panose="020B0604020202020204" pitchFamily="34" charset="0"/>
              <a:buChar char="•"/>
            </a:pPr>
            <a:r>
              <a:rPr lang="en-US" sz="3200" dirty="0"/>
              <a:t>MRLineUserRef1 to 3</a:t>
            </a:r>
          </a:p>
        </p:txBody>
      </p:sp>
    </p:spTree>
    <p:extLst>
      <p:ext uri="{BB962C8B-B14F-4D97-AF65-F5344CB8AC3E}">
        <p14:creationId xmlns:p14="http://schemas.microsoft.com/office/powerpoint/2010/main" val="1204652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"/>
          <p:cNvSpPr txBox="1">
            <a:spLocks noGrp="1"/>
          </p:cNvSpPr>
          <p:nvPr>
            <p:ph type="title" idx="4294967295"/>
          </p:nvPr>
        </p:nvSpPr>
        <p:spPr>
          <a:xfrm>
            <a:off x="614363" y="2358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lang="en-US" dirty="0">
                <a:solidFill>
                  <a:schemeClr val="tx2"/>
                </a:solidFill>
              </a:rPr>
              <a:t>Keystone Staff Presenters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134" name="Google Shape;134;p2"/>
          <p:cNvSpPr txBox="1">
            <a:spLocks noGrp="1"/>
          </p:cNvSpPr>
          <p:nvPr>
            <p:ph type="body" idx="1"/>
          </p:nvPr>
        </p:nvSpPr>
        <p:spPr>
          <a:xfrm>
            <a:off x="614363" y="1699623"/>
            <a:ext cx="11032205" cy="4284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845820" lvl="0" indent="-5715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lt1"/>
              </a:buClr>
              <a:buSzPts val="4400"/>
              <a:buFont typeface="Wingdings" panose="05000000000000000000" pitchFamily="2" charset="2"/>
              <a:buChar char="ü"/>
            </a:pPr>
            <a:r>
              <a:rPr lang="en-US" sz="4000" dirty="0">
                <a:latin typeface="Segoe Print" panose="02000800000000000000" pitchFamily="2" charset="0"/>
              </a:rPr>
              <a:t>Andrea Ewing </a:t>
            </a:r>
            <a:r>
              <a:rPr lang="en-US" sz="4000" dirty="0" err="1">
                <a:latin typeface="Segoe Print" panose="02000800000000000000" pitchFamily="2" charset="0"/>
              </a:rPr>
              <a:t>Callicutt</a:t>
            </a:r>
            <a:r>
              <a:rPr lang="en-US" sz="3600" dirty="0">
                <a:latin typeface="Segoe Print" panose="02000800000000000000" pitchFamily="2" charset="0"/>
              </a:rPr>
              <a:t>, </a:t>
            </a:r>
            <a:r>
              <a:rPr lang="en-US" sz="3600" dirty="0">
                <a:latin typeface="Candara" panose="020E0502030303020204" pitchFamily="34" charset="0"/>
                <a:cs typeface="Segoe UI Semibold" panose="020B0702040204020203" pitchFamily="34" charset="0"/>
              </a:rPr>
              <a:t>Director of 	Marketing, Sales &amp; Communications</a:t>
            </a:r>
          </a:p>
          <a:p>
            <a:pPr marL="845820" lvl="0" indent="-5715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lt1"/>
              </a:buClr>
              <a:buSzPts val="4400"/>
              <a:buFont typeface="Wingdings" panose="05000000000000000000" pitchFamily="2" charset="2"/>
              <a:buChar char="ü"/>
            </a:pPr>
            <a:r>
              <a:rPr lang="en-US" sz="4000" dirty="0">
                <a:latin typeface="Segoe Print" panose="02000800000000000000" pitchFamily="2" charset="0"/>
              </a:rPr>
              <a:t>Marion Campbell</a:t>
            </a:r>
            <a:r>
              <a:rPr lang="en-US" sz="3600" dirty="0">
                <a:latin typeface="Segoe Print" panose="02000800000000000000" pitchFamily="2" charset="0"/>
              </a:rPr>
              <a:t>, </a:t>
            </a:r>
            <a:r>
              <a:rPr lang="en-US" sz="3600" dirty="0">
                <a:latin typeface="Candara" panose="020E0502030303020204" pitchFamily="34" charset="0"/>
                <a:cs typeface="Segoe UI Semibold" panose="020B0702040204020203" pitchFamily="34" charset="0"/>
              </a:rPr>
              <a:t>Customer Support 	Specialist</a:t>
            </a:r>
          </a:p>
          <a:p>
            <a:pPr marL="845820" lvl="0" indent="-5715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lt1"/>
              </a:buClr>
              <a:buSzPts val="4400"/>
              <a:buFont typeface="Wingdings" panose="05000000000000000000" pitchFamily="2" charset="2"/>
              <a:buChar char="ü"/>
            </a:pPr>
            <a:r>
              <a:rPr lang="en-US" sz="4000" dirty="0">
                <a:latin typeface="Segoe Print" panose="02000800000000000000" pitchFamily="2" charset="0"/>
              </a:rPr>
              <a:t>Kyle Honeycutt</a:t>
            </a:r>
            <a:r>
              <a:rPr lang="en-US" sz="3600" dirty="0">
                <a:latin typeface="Segoe Print" panose="02000800000000000000" pitchFamily="2" charset="0"/>
              </a:rPr>
              <a:t>, </a:t>
            </a:r>
            <a:r>
              <a:rPr lang="en-US" sz="3600" dirty="0">
                <a:latin typeface="Candara" panose="020E0502030303020204" pitchFamily="34" charset="0"/>
                <a:cs typeface="Segoe UI Semibold" panose="020B0702040204020203" pitchFamily="34" charset="0"/>
              </a:rPr>
              <a:t>Manager of Software 	Development</a:t>
            </a:r>
          </a:p>
        </p:txBody>
      </p:sp>
    </p:spTree>
    <p:extLst>
      <p:ext uri="{BB962C8B-B14F-4D97-AF65-F5344CB8AC3E}">
        <p14:creationId xmlns:p14="http://schemas.microsoft.com/office/powerpoint/2010/main" val="21510761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4BB12-4469-F232-3BBF-E24FEDC21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Patron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B35B1-FE76-721D-7D0D-BD3DC429F7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Patron Census Notice option to generate output as multiple files fixed</a:t>
            </a:r>
          </a:p>
        </p:txBody>
      </p:sp>
    </p:spTree>
    <p:extLst>
      <p:ext uri="{BB962C8B-B14F-4D97-AF65-F5344CB8AC3E}">
        <p14:creationId xmlns:p14="http://schemas.microsoft.com/office/powerpoint/2010/main" val="1546788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4BB12-4469-F232-3BBF-E24FEDC21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WebOrder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B35B1-FE76-721D-7D0D-BD3DC429F7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Fixed </a:t>
            </a:r>
            <a:r>
              <a:rPr lang="en-US" dirty="0" err="1"/>
              <a:t>WebOrder</a:t>
            </a:r>
            <a:r>
              <a:rPr lang="en-US" dirty="0"/>
              <a:t> download links</a:t>
            </a:r>
          </a:p>
          <a:p>
            <a:r>
              <a:rPr lang="en-US" dirty="0"/>
              <a:t>Fixed recent bugs blocking Add </a:t>
            </a:r>
            <a:r>
              <a:rPr lang="en-US" dirty="0" err="1"/>
              <a:t>MatRequest</a:t>
            </a:r>
            <a:r>
              <a:rPr lang="en-US" dirty="0"/>
              <a:t> or using 2-level </a:t>
            </a:r>
            <a:br>
              <a:rPr lang="en-US" dirty="0"/>
            </a:br>
            <a:r>
              <a:rPr lang="en-US" dirty="0"/>
              <a:t>Circulation pattern</a:t>
            </a:r>
          </a:p>
        </p:txBody>
      </p:sp>
    </p:spTree>
    <p:extLst>
      <p:ext uri="{BB962C8B-B14F-4D97-AF65-F5344CB8AC3E}">
        <p14:creationId xmlns:p14="http://schemas.microsoft.com/office/powerpoint/2010/main" val="27133323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B427A-63F8-8827-857F-723FB8CA8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APH Census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2CCA9-3CDC-5F66-E50A-C15444A1D4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3328" y="1940010"/>
            <a:ext cx="3201988" cy="3928977"/>
          </a:xfrm>
        </p:spPr>
        <p:txBody>
          <a:bodyPr/>
          <a:lstStyle/>
          <a:p>
            <a:r>
              <a:rPr lang="en-US" dirty="0"/>
              <a:t>More flexibility</a:t>
            </a:r>
          </a:p>
          <a:p>
            <a:r>
              <a:rPr lang="en-US" dirty="0"/>
              <a:t>Bug fixes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2E2B71-6C7B-0C9F-6A46-D1156C8D25E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187584" y="1503514"/>
            <a:ext cx="8492646" cy="5010737"/>
          </a:xfrm>
        </p:spPr>
        <p:txBody>
          <a:bodyPr>
            <a:normAutofit/>
          </a:bodyPr>
          <a:lstStyle/>
          <a:p>
            <a:r>
              <a:rPr lang="en-US" dirty="0"/>
              <a:t>Additional configurable values for </a:t>
            </a:r>
            <a:r>
              <a:rPr lang="en-US" dirty="0" err="1"/>
              <a:t>PatronTypes</a:t>
            </a:r>
            <a:r>
              <a:rPr lang="en-US" dirty="0"/>
              <a:t>, relationships</a:t>
            </a:r>
          </a:p>
          <a:p>
            <a:r>
              <a:rPr lang="en-US" dirty="0"/>
              <a:t>Now supports certifiers responsible more than 1 district</a:t>
            </a:r>
          </a:p>
          <a:p>
            <a:r>
              <a:rPr lang="en-US" dirty="0"/>
              <a:t>Certify runs faster for re-submits</a:t>
            </a:r>
          </a:p>
          <a:p>
            <a:r>
              <a:rPr lang="en-US" dirty="0"/>
              <a:t>Fixes for irrelevant errors on </a:t>
            </a:r>
            <a:r>
              <a:rPr lang="en-US" dirty="0" err="1"/>
              <a:t>WebOrder</a:t>
            </a:r>
            <a:r>
              <a:rPr lang="en-US" dirty="0"/>
              <a:t> Census</a:t>
            </a:r>
          </a:p>
        </p:txBody>
      </p:sp>
    </p:spTree>
    <p:extLst>
      <p:ext uri="{BB962C8B-B14F-4D97-AF65-F5344CB8AC3E}">
        <p14:creationId xmlns:p14="http://schemas.microsoft.com/office/powerpoint/2010/main" val="12888671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9E22F2E-B751-2FEB-99B8-7472D6BB3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205" y="328054"/>
            <a:ext cx="11553568" cy="1325563"/>
          </a:xfrm>
        </p:spPr>
        <p:txBody>
          <a:bodyPr/>
          <a:lstStyle/>
          <a:p>
            <a:r>
              <a:rPr lang="en-US" dirty="0"/>
              <a:t>APH Integration	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DBC858-5284-555E-D5D6-570151013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205" y="1829314"/>
            <a:ext cx="5181600" cy="4351338"/>
          </a:xfrm>
        </p:spPr>
        <p:txBody>
          <a:bodyPr/>
          <a:lstStyle/>
          <a:p>
            <a:r>
              <a:rPr lang="en-US" dirty="0"/>
              <a:t>It’s (almost) here! </a:t>
            </a:r>
          </a:p>
          <a:p>
            <a:pPr marL="685800" lvl="1" indent="0">
              <a:buNone/>
            </a:pPr>
            <a:r>
              <a:rPr lang="en-US" b="1" dirty="0"/>
              <a:t>APH online ordering is now Live at our Beta customer!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DBCF34A-D3EA-DC65-869F-4B57C82FF3C1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489700" y="1419739"/>
            <a:ext cx="5588000" cy="5170487"/>
          </a:xfrm>
        </p:spPr>
        <p:txBody>
          <a:bodyPr>
            <a:normAutofit fontScale="92500"/>
          </a:bodyPr>
          <a:lstStyle/>
          <a:p>
            <a:pPr marL="228600" indent="0">
              <a:buSzPct val="100000"/>
            </a:pPr>
            <a:r>
              <a:rPr lang="en-US" b="0" dirty="0"/>
              <a:t>Set up in KLAS </a:t>
            </a:r>
            <a:br>
              <a:rPr lang="en-US" b="0" dirty="0"/>
            </a:br>
            <a:r>
              <a:rPr lang="en-US" b="0" dirty="0"/>
              <a:t>needed to connect Vendor to online ordering URL &amp; embed your credentials.</a:t>
            </a:r>
          </a:p>
          <a:p>
            <a:pPr marL="228600" indent="0">
              <a:buSzPct val="100000"/>
            </a:pPr>
            <a:r>
              <a:rPr lang="en-US" b="0" dirty="0"/>
              <a:t>Then, just use the “Set as On Order” button</a:t>
            </a:r>
          </a:p>
        </p:txBody>
      </p:sp>
    </p:spTree>
    <p:extLst>
      <p:ext uri="{BB962C8B-B14F-4D97-AF65-F5344CB8AC3E}">
        <p14:creationId xmlns:p14="http://schemas.microsoft.com/office/powerpoint/2010/main" val="234380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"/>
          <p:cNvSpPr txBox="1">
            <a:spLocks noGrp="1"/>
          </p:cNvSpPr>
          <p:nvPr>
            <p:ph type="title" idx="4294967295"/>
          </p:nvPr>
        </p:nvSpPr>
        <p:spPr>
          <a:xfrm>
            <a:off x="286230" y="355857"/>
            <a:ext cx="6840537" cy="7429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64008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ndara"/>
                <a:ea typeface="Candara"/>
                <a:cs typeface="Candara"/>
                <a:sym typeface="Candara"/>
              </a:rPr>
              <a:t>Upcoming Development:</a:t>
            </a:r>
          </a:p>
        </p:txBody>
      </p:sp>
      <p:sp>
        <p:nvSpPr>
          <p:cNvPr id="6" name="Google Shape;188;p9">
            <a:extLst>
              <a:ext uri="{FF2B5EF4-FFF2-40B4-BE49-F238E27FC236}">
                <a16:creationId xmlns:a16="http://schemas.microsoft.com/office/drawing/2014/main" id="{779F873A-84E6-C06D-596E-773F3F1D03C1}"/>
              </a:ext>
            </a:extLst>
          </p:cNvPr>
          <p:cNvSpPr txBox="1">
            <a:spLocks/>
          </p:cNvSpPr>
          <p:nvPr/>
        </p:nvSpPr>
        <p:spPr>
          <a:xfrm>
            <a:off x="1050132" y="1649973"/>
            <a:ext cx="6840538" cy="74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508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64008" indent="0" algn="ctr">
              <a:spcBef>
                <a:spcPts val="0"/>
              </a:spcBef>
            </a:pPr>
            <a:r>
              <a:rPr lang="en-US" sz="4000" dirty="0">
                <a:latin typeface="Segoe Print" panose="02000600000000000000" pitchFamily="2" charset="0"/>
              </a:rPr>
              <a:t>APH Census updates</a:t>
            </a:r>
          </a:p>
        </p:txBody>
      </p:sp>
      <p:sp>
        <p:nvSpPr>
          <p:cNvPr id="2" name="Google Shape;188;p9">
            <a:extLst>
              <a:ext uri="{FF2B5EF4-FFF2-40B4-BE49-F238E27FC236}">
                <a16:creationId xmlns:a16="http://schemas.microsoft.com/office/drawing/2014/main" id="{C7390A37-E9A8-1CB5-3127-3019CF5D7550}"/>
              </a:ext>
            </a:extLst>
          </p:cNvPr>
          <p:cNvSpPr txBox="1">
            <a:spLocks/>
          </p:cNvSpPr>
          <p:nvPr/>
        </p:nvSpPr>
        <p:spPr>
          <a:xfrm>
            <a:off x="4843463" y="2764782"/>
            <a:ext cx="6840538" cy="74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508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64008" indent="0">
              <a:spcBef>
                <a:spcPts val="0"/>
              </a:spcBef>
            </a:pPr>
            <a:r>
              <a:rPr lang="en-US" sz="4000" dirty="0">
                <a:latin typeface="Segoe Print" panose="02000600000000000000" pitchFamily="2" charset="0"/>
              </a:rPr>
              <a:t>Tracking numbers</a:t>
            </a:r>
          </a:p>
        </p:txBody>
      </p:sp>
      <p:sp>
        <p:nvSpPr>
          <p:cNvPr id="3" name="Google Shape;188;p9">
            <a:extLst>
              <a:ext uri="{FF2B5EF4-FFF2-40B4-BE49-F238E27FC236}">
                <a16:creationId xmlns:a16="http://schemas.microsoft.com/office/drawing/2014/main" id="{77694ABE-7362-5452-746F-EAF1848A335C}"/>
              </a:ext>
            </a:extLst>
          </p:cNvPr>
          <p:cNvSpPr txBox="1">
            <a:spLocks/>
          </p:cNvSpPr>
          <p:nvPr/>
        </p:nvSpPr>
        <p:spPr>
          <a:xfrm>
            <a:off x="1050132" y="3879591"/>
            <a:ext cx="6840538" cy="74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508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64008" indent="0" algn="ctr">
              <a:spcBef>
                <a:spcPts val="0"/>
              </a:spcBef>
            </a:pPr>
            <a:r>
              <a:rPr lang="en-US" sz="4000" dirty="0">
                <a:latin typeface="Segoe Print" panose="02000600000000000000" pitchFamily="2" charset="0"/>
              </a:rPr>
              <a:t>APH Catalog Integration</a:t>
            </a:r>
          </a:p>
        </p:txBody>
      </p:sp>
      <p:sp>
        <p:nvSpPr>
          <p:cNvPr id="7" name="Google Shape;188;p9">
            <a:extLst>
              <a:ext uri="{FF2B5EF4-FFF2-40B4-BE49-F238E27FC236}">
                <a16:creationId xmlns:a16="http://schemas.microsoft.com/office/drawing/2014/main" id="{1292BFC5-AA57-5EC0-DF7B-7E9BC7342528}"/>
              </a:ext>
            </a:extLst>
          </p:cNvPr>
          <p:cNvSpPr txBox="1">
            <a:spLocks/>
          </p:cNvSpPr>
          <p:nvPr/>
        </p:nvSpPr>
        <p:spPr>
          <a:xfrm>
            <a:off x="4843463" y="4464821"/>
            <a:ext cx="6840538" cy="74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508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64008" indent="0" algn="r">
              <a:spcBef>
                <a:spcPts val="0"/>
              </a:spcBef>
            </a:pPr>
            <a:r>
              <a:rPr lang="en-US" sz="4000" dirty="0">
                <a:latin typeface="Segoe Print" panose="02000600000000000000" pitchFamily="2" charset="0"/>
              </a:rPr>
              <a:t>&amp; more…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6A72-3969-2746-AD20-56EE34033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APH Census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D98D0-9F21-604A-B8EA-62EEFED66D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lvl="1"/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Any changes mandated by APH (new fields, etc.)  </a:t>
            </a:r>
          </a:p>
          <a:p>
            <a:pPr lvl="1"/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Get local procedures (including the export) integrated into KLAS baseline</a:t>
            </a:r>
          </a:p>
          <a:p>
            <a:pPr lvl="1"/>
            <a:r>
              <a:rPr lang="en-US" dirty="0">
                <a:solidFill>
                  <a:srgbClr val="1D1C1D"/>
                </a:solidFill>
                <a:latin typeface="Slack-Lato"/>
              </a:rPr>
              <a:t>N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ew screens to run export and other features</a:t>
            </a:r>
          </a:p>
          <a:p>
            <a:pPr lvl="1"/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Possible - way for teachers to return the completed pdf (Digitizing Documentation)</a:t>
            </a:r>
          </a:p>
          <a:p>
            <a:pPr lvl="1"/>
            <a:r>
              <a:rPr lang="en-US" dirty="0"/>
              <a:t>Possible - updates to Census Notice</a:t>
            </a:r>
          </a:p>
        </p:txBody>
      </p:sp>
    </p:spTree>
    <p:extLst>
      <p:ext uri="{BB962C8B-B14F-4D97-AF65-F5344CB8AC3E}">
        <p14:creationId xmlns:p14="http://schemas.microsoft.com/office/powerpoint/2010/main" val="5120980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AAF4F-6DAA-2FEF-EAA7-DA52E3227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1D023-F691-6373-5D6F-2BD2682447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Tool to remove Graduated/Withdrawn student info from database</a:t>
            </a:r>
          </a:p>
          <a:p>
            <a:r>
              <a:rPr lang="en-US" dirty="0"/>
              <a:t>New Tracked Shipment Function</a:t>
            </a:r>
          </a:p>
          <a:p>
            <a:pPr lvl="1"/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USPS free matter, other tracking APIs </a:t>
            </a:r>
            <a:r>
              <a:rPr lang="en-US" dirty="0">
                <a:solidFill>
                  <a:srgbClr val="1D1C1D"/>
                </a:solidFill>
                <a:latin typeface="Slack-Lato"/>
              </a:rPr>
              <a:t>(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Ex: FedEx, UPS, etc.)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0448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47B27B-4412-716C-4BB7-83EE6619BA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800" dirty="0"/>
              <a:t>New Feature Suggestions from </a:t>
            </a:r>
            <a:r>
              <a:rPr lang="en-US" sz="4800" dirty="0" err="1"/>
              <a:t>klasusers.com</a:t>
            </a:r>
            <a:r>
              <a:rPr lang="en-US" sz="4800" dirty="0"/>
              <a:t> discussion forums &amp; enhancement requests:</a:t>
            </a:r>
          </a:p>
          <a:p>
            <a:pPr marL="971550" indent="-742950">
              <a:buFont typeface="+mj-lt"/>
              <a:buAutoNum type="arabicPeriod"/>
            </a:pPr>
            <a:r>
              <a:rPr lang="en-US" dirty="0"/>
              <a:t>Making a patron “Not Active” automatically makes their relationships “Inactive”</a:t>
            </a:r>
          </a:p>
          <a:p>
            <a:pPr marL="971550" indent="-742950">
              <a:buFont typeface="+mj-lt"/>
              <a:buAutoNum type="arabicPeriod"/>
            </a:pPr>
            <a:r>
              <a:rPr lang="en-US" dirty="0"/>
              <a:t>Add a “Go to PO” from Mat Requests - Line Details Tab</a:t>
            </a:r>
          </a:p>
          <a:p>
            <a:pPr marL="971550" indent="-742950">
              <a:buFont typeface="+mj-lt"/>
              <a:buAutoNum type="arabicPeriod"/>
            </a:pPr>
            <a:r>
              <a:rPr lang="en-US" dirty="0"/>
              <a:t>Add a “Go to Catalog Record” from Mat Requests – Line Details Tab</a:t>
            </a:r>
          </a:p>
          <a:p>
            <a:pPr marL="971550" indent="-742950">
              <a:buFont typeface="+mj-lt"/>
              <a:buAutoNum type="arabicPeriod"/>
            </a:pPr>
            <a:r>
              <a:rPr lang="en-US" dirty="0"/>
              <a:t>Add “Go to Patron Record” from Mat Request for All Patrons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7295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47B27B-4412-716C-4BB7-83EE6619BA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Feature Suggestions from </a:t>
            </a:r>
            <a:r>
              <a:rPr lang="en-US" dirty="0" err="1"/>
              <a:t>klasusers.com</a:t>
            </a:r>
            <a:r>
              <a:rPr lang="en-US" dirty="0"/>
              <a:t> discussion forums &amp; enhancement requests:</a:t>
            </a:r>
          </a:p>
          <a:p>
            <a:pPr marL="971550" indent="-742950">
              <a:buFont typeface="+mj-lt"/>
              <a:buAutoNum type="arabicPeriod" startAt="5"/>
            </a:pPr>
            <a:r>
              <a:rPr lang="en-US" dirty="0"/>
              <a:t>Make the “On Order” counter functional in Equipment &amp; Catalog</a:t>
            </a:r>
          </a:p>
          <a:p>
            <a:pPr marL="971550" indent="-742950">
              <a:buFont typeface="+mj-lt"/>
              <a:buAutoNum type="arabicPeriod" startAt="5"/>
            </a:pPr>
            <a:r>
              <a:rPr lang="en-US" dirty="0"/>
              <a:t>Add tab to show “Open Purchase Orders” in Equipment &amp; Catalog</a:t>
            </a:r>
          </a:p>
          <a:p>
            <a:pPr marL="971550" indent="-742950">
              <a:buFont typeface="+mj-lt"/>
              <a:buAutoNum type="arabicPeriod" startAt="5"/>
            </a:pPr>
            <a:r>
              <a:rPr lang="en-US" dirty="0"/>
              <a:t>Add tab to show “Open Mat Requests” in Equipment &amp; Catalog</a:t>
            </a:r>
          </a:p>
        </p:txBody>
      </p:sp>
    </p:spTree>
    <p:extLst>
      <p:ext uri="{BB962C8B-B14F-4D97-AF65-F5344CB8AC3E}">
        <p14:creationId xmlns:p14="http://schemas.microsoft.com/office/powerpoint/2010/main" val="32347162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3009900" y="977900"/>
            <a:ext cx="6184900" cy="2200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Arial"/>
              <a:buNone/>
            </a:pPr>
            <a:r>
              <a:rPr lang="en-US" dirty="0">
                <a:noFill/>
              </a:rPr>
              <a:t>Q&amp;A</a:t>
            </a:r>
            <a:endParaRPr dirty="0">
              <a:noFill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649B8C-E685-3915-100C-8A26E2B1C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86" y="5617244"/>
            <a:ext cx="2784764" cy="8430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48ED2B-0795-81CA-8CC5-113B92560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68" y="6359626"/>
            <a:ext cx="1697739" cy="28346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lang="en-US" dirty="0"/>
              <a:t>Agenda</a:t>
            </a:r>
            <a:endParaRPr dirty="0"/>
          </a:p>
        </p:txBody>
      </p:sp>
      <p:sp>
        <p:nvSpPr>
          <p:cNvPr id="134" name="Google Shape;134;p2"/>
          <p:cNvSpPr txBox="1">
            <a:spLocks noGrp="1"/>
          </p:cNvSpPr>
          <p:nvPr>
            <p:ph type="body" idx="1"/>
          </p:nvPr>
        </p:nvSpPr>
        <p:spPr>
          <a:xfrm>
            <a:off x="838200" y="1617075"/>
            <a:ext cx="9768840" cy="48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845820" lvl="0" indent="-571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Wingdings" panose="05000000000000000000" pitchFamily="2" charset="2"/>
              <a:buChar char="ü"/>
            </a:pPr>
            <a:r>
              <a:rPr lang="en-US" dirty="0">
                <a:latin typeface="Segoe Print" panose="02000800000000000000" pitchFamily="2" charset="0"/>
              </a:rPr>
              <a:t>Keystone Updates &amp; Current Customers</a:t>
            </a:r>
          </a:p>
          <a:p>
            <a:pPr marL="845820" lvl="0" indent="-571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Wingdings" panose="05000000000000000000" pitchFamily="2" charset="2"/>
              <a:buChar char="ü"/>
            </a:pPr>
            <a:r>
              <a:rPr lang="en-US" dirty="0">
                <a:latin typeface="Segoe Print" panose="02000800000000000000" pitchFamily="2" charset="0"/>
              </a:rPr>
              <a:t>KLAS Users’ - Community, Training, &amp; Events</a:t>
            </a:r>
          </a:p>
          <a:p>
            <a:pPr marL="845820" lvl="0" indent="-571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Wingdings" panose="05000000000000000000" pitchFamily="2" charset="2"/>
              <a:buChar char="ü"/>
            </a:pPr>
            <a:r>
              <a:rPr lang="en-US" dirty="0">
                <a:latin typeface="Segoe Print" panose="02000800000000000000" pitchFamily="2" charset="0"/>
              </a:rPr>
              <a:t>Keystone Services</a:t>
            </a:r>
          </a:p>
          <a:p>
            <a:pPr marL="845820" lvl="0" indent="-571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Wingdings" panose="05000000000000000000" pitchFamily="2" charset="2"/>
              <a:buChar char="ü"/>
            </a:pPr>
            <a:r>
              <a:rPr lang="en-US" dirty="0">
                <a:latin typeface="Segoe Print" panose="02000800000000000000" pitchFamily="2" charset="0"/>
              </a:rPr>
              <a:t>New KLAS IRC Features</a:t>
            </a:r>
          </a:p>
          <a:p>
            <a:pPr marL="845820" lvl="0" indent="-571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Wingdings" panose="05000000000000000000" pitchFamily="2" charset="2"/>
              <a:buChar char="ü"/>
            </a:pPr>
            <a:r>
              <a:rPr lang="en-US" dirty="0">
                <a:latin typeface="Segoe Print" panose="02000800000000000000" pitchFamily="2" charset="0"/>
              </a:rPr>
              <a:t>Upcoming Development</a:t>
            </a:r>
          </a:p>
          <a:p>
            <a:pPr marL="845820" lvl="0" indent="-571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Wingdings" panose="05000000000000000000" pitchFamily="2" charset="2"/>
              <a:buChar char="ü"/>
            </a:pPr>
            <a:r>
              <a:rPr lang="en-US" dirty="0">
                <a:latin typeface="Segoe Print" panose="02000800000000000000" pitchFamily="2" charset="0"/>
              </a:rPr>
              <a:t>Questions &amp; Discussion</a:t>
            </a:r>
            <a:endParaRPr dirty="0">
              <a:latin typeface="Segoe Print" panose="02000800000000000000" pitchFamily="2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E3D"/>
              </a:buClr>
              <a:buSzPts val="5400"/>
              <a:buFont typeface="Arial"/>
              <a:buNone/>
            </a:pPr>
            <a:r>
              <a:rPr lang="en-US" dirty="0"/>
              <a:t>Keystone Updates</a:t>
            </a:r>
            <a:endParaRPr dirty="0"/>
          </a:p>
        </p:txBody>
      </p:sp>
      <p:sp>
        <p:nvSpPr>
          <p:cNvPr id="149" name="Google Shape;149;p4"/>
          <p:cNvSpPr txBox="1">
            <a:spLocks noGrp="1"/>
          </p:cNvSpPr>
          <p:nvPr>
            <p:ph type="body" idx="1"/>
          </p:nvPr>
        </p:nvSpPr>
        <p:spPr>
          <a:xfrm>
            <a:off x="1933354" y="1960562"/>
            <a:ext cx="876673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73152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en-US" dirty="0"/>
              <a:t>In case you hadn’t heard:</a:t>
            </a:r>
            <a:endParaRPr dirty="0"/>
          </a:p>
          <a:p>
            <a:pPr marL="73152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en-US" dirty="0"/>
              <a:t>Brian White retired in March ’22</a:t>
            </a:r>
            <a:endParaRPr dirty="0"/>
          </a:p>
          <a:p>
            <a:pPr marL="73152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endParaRPr dirty="0"/>
          </a:p>
          <a:p>
            <a:pPr marL="73152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en-US" dirty="0"/>
              <a:t>George Martell joined Keystone </a:t>
            </a:r>
            <a:endParaRPr dirty="0"/>
          </a:p>
          <a:p>
            <a:pPr marL="73152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en-US" dirty="0"/>
              <a:t>	May ’22</a:t>
            </a:r>
            <a:endParaRPr dirty="0"/>
          </a:p>
          <a:p>
            <a:pPr marL="73152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endParaRPr dirty="0"/>
          </a:p>
          <a:p>
            <a:pPr marL="73152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endParaRPr dirty="0"/>
          </a:p>
        </p:txBody>
      </p:sp>
      <p:pic>
        <p:nvPicPr>
          <p:cNvPr id="150" name="Google Shape;150;p4" descr="Photo of Brian, an older gentleman with a white mustache and a big smile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6862" y="1960562"/>
            <a:ext cx="1143160" cy="1552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4" descr="Photo of George, a young man with brown curly hair and facial hair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6862" y="4136231"/>
            <a:ext cx="1181265" cy="160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E3D"/>
              </a:buClr>
              <a:buSzPts val="5400"/>
              <a:buFont typeface="Arial"/>
              <a:buNone/>
            </a:pPr>
            <a:r>
              <a:rPr lang="en-US" dirty="0"/>
              <a:t>Keystone Updates cont.</a:t>
            </a:r>
            <a:endParaRPr dirty="0"/>
          </a:p>
        </p:txBody>
      </p:sp>
      <p:sp>
        <p:nvSpPr>
          <p:cNvPr id="157" name="Google Shape;157;p5"/>
          <p:cNvSpPr txBox="1">
            <a:spLocks noGrp="1"/>
          </p:cNvSpPr>
          <p:nvPr>
            <p:ph type="body" idx="1"/>
          </p:nvPr>
        </p:nvSpPr>
        <p:spPr>
          <a:xfrm>
            <a:off x="1919897" y="2230855"/>
            <a:ext cx="943390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73152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en-US" dirty="0"/>
              <a:t>In case you hadn’t heard:</a:t>
            </a:r>
            <a:endParaRPr dirty="0"/>
          </a:p>
          <a:p>
            <a:pPr marL="73152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en-US" dirty="0"/>
              <a:t>John Owen retired December ’22</a:t>
            </a:r>
            <a:endParaRPr dirty="0"/>
          </a:p>
          <a:p>
            <a:pPr marL="73152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endParaRPr dirty="0"/>
          </a:p>
          <a:p>
            <a:pPr marL="73152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en-US" dirty="0"/>
              <a:t>	</a:t>
            </a:r>
            <a:endParaRPr dirty="0"/>
          </a:p>
          <a:p>
            <a:pPr marL="73152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en-US" dirty="0"/>
              <a:t>Katharina Stevens joined July ’22</a:t>
            </a:r>
            <a:endParaRPr dirty="0"/>
          </a:p>
          <a:p>
            <a:pPr marL="73152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endParaRPr dirty="0"/>
          </a:p>
        </p:txBody>
      </p:sp>
      <p:pic>
        <p:nvPicPr>
          <p:cNvPr id="158" name="Google Shape;158;p5" descr="Photo of John, an older gentleman in a blazer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280" y="2092128"/>
            <a:ext cx="1209617" cy="1878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5" descr="Photo of Katharina, a young woman wearing glasses and large, dangling earrings, with a big smile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7777" y="4627145"/>
            <a:ext cx="1257475" cy="1667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ACD83-4374-B809-368C-25438228D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124" y="120576"/>
            <a:ext cx="9686797" cy="1325563"/>
          </a:xfrm>
        </p:spPr>
        <p:txBody>
          <a:bodyPr/>
          <a:lstStyle/>
          <a:p>
            <a:r>
              <a:rPr lang="en-US" dirty="0"/>
              <a:t>Current IRC / IMC Customers</a:t>
            </a:r>
          </a:p>
        </p:txBody>
      </p:sp>
      <p:pic>
        <p:nvPicPr>
          <p:cNvPr id="5" name="Picture 4" descr="A map of the USA, with 15 states plus one metro area in Michigan colored in. ">
            <a:extLst>
              <a:ext uri="{FF2B5EF4-FFF2-40B4-BE49-F238E27FC236}">
                <a16:creationId xmlns:a16="http://schemas.microsoft.com/office/drawing/2014/main" id="{6ABDFA2A-C57F-A8EF-A723-87664F6E57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56124" y="1190669"/>
            <a:ext cx="9279750" cy="539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659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3B3AF-8B48-BD2C-B48B-1A1F1FD4D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205" y="264259"/>
            <a:ext cx="11553568" cy="1325563"/>
          </a:xfrm>
        </p:spPr>
        <p:txBody>
          <a:bodyPr/>
          <a:lstStyle/>
          <a:p>
            <a:r>
              <a:rPr lang="en-US" dirty="0"/>
              <a:t>KLAS Users’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1AD64-43D0-1A7E-BF90-F9C748A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614" y="1457175"/>
            <a:ext cx="5379212" cy="5136566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5800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KLASusers.com</a:t>
            </a:r>
            <a:endParaRPr lang="en-US" sz="5800" dirty="0">
              <a:solidFill>
                <a:schemeClr val="bg2"/>
              </a:solidFill>
            </a:endParaRP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5800" dirty="0"/>
              <a:t>KLAS IRC / IMC User Listserv: </a:t>
            </a:r>
            <a:r>
              <a:rPr lang="en-US" sz="4500" dirty="0">
                <a:latin typeface="+mn-lt"/>
                <a:hlinkClick r:id="rId4"/>
              </a:rPr>
              <a:t>klasusers-irc@lists.klas.com</a:t>
            </a:r>
            <a:endParaRPr lang="en-US" sz="4500" dirty="0">
              <a:latin typeface="+mn-lt"/>
            </a:endParaRP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5800" dirty="0">
                <a:solidFill>
                  <a:schemeClr val="bg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Program Committee</a:t>
            </a:r>
            <a:r>
              <a:rPr lang="en-US" sz="5800" dirty="0">
                <a:solidFill>
                  <a:schemeClr val="bg2"/>
                </a:solidFill>
              </a:rPr>
              <a:t> </a:t>
            </a:r>
            <a:br>
              <a:rPr lang="en-US" sz="5800" dirty="0">
                <a:solidFill>
                  <a:schemeClr val="bg2"/>
                </a:solidFill>
              </a:rPr>
            </a:br>
            <a:r>
              <a:rPr lang="en-US" sz="4500" dirty="0">
                <a:latin typeface="+mn-lt"/>
              </a:rPr>
              <a:t>IRC reps needed!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5800" dirty="0">
                <a:solidFill>
                  <a:schemeClr val="bg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KLAS IRC Admin Training</a:t>
            </a:r>
            <a:r>
              <a:rPr lang="en-US" sz="5800" dirty="0">
                <a:solidFill>
                  <a:schemeClr val="bg2"/>
                </a:solidFill>
              </a:rPr>
              <a:t> </a:t>
            </a:r>
            <a:br>
              <a:rPr lang="en-US" sz="5100" dirty="0"/>
            </a:br>
            <a:r>
              <a:rPr lang="en-US" sz="4500" dirty="0">
                <a:latin typeface="+mn-lt"/>
              </a:rPr>
              <a:t>When should we do the next session?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5909D4-743C-B368-9FA8-4C43433CDC7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656175" y="2031999"/>
            <a:ext cx="5040526" cy="456174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2"/>
                </a:solidFill>
              </a:rPr>
              <a:t>2024 KLAS Mini-Conference</a:t>
            </a:r>
            <a:br>
              <a:rPr lang="en-US" sz="4000" dirty="0"/>
            </a:br>
            <a:r>
              <a:rPr lang="en-US" sz="2800" dirty="0">
                <a:solidFill>
                  <a:schemeClr val="tx1"/>
                </a:solidFill>
                <a:latin typeface="+mn-lt"/>
              </a:rPr>
              <a:t>Where: Online</a:t>
            </a:r>
            <a:br>
              <a:rPr lang="en-US" sz="2800" dirty="0">
                <a:solidFill>
                  <a:schemeClr val="tx1"/>
                </a:solidFill>
                <a:latin typeface="+mn-lt"/>
              </a:rPr>
            </a:br>
            <a:r>
              <a:rPr lang="en-US" sz="2800" dirty="0">
                <a:solidFill>
                  <a:schemeClr val="tx1"/>
                </a:solidFill>
                <a:latin typeface="+mn-lt"/>
              </a:rPr>
              <a:t>When: May 7-8</a:t>
            </a:r>
          </a:p>
          <a:p>
            <a:r>
              <a:rPr lang="en-US" sz="3600" dirty="0">
                <a:solidFill>
                  <a:schemeClr val="bg2"/>
                </a:solidFill>
              </a:rPr>
              <a:t>2025 KLAS Users’ Conference</a:t>
            </a:r>
            <a:br>
              <a:rPr lang="en-US" sz="3600" dirty="0"/>
            </a:br>
            <a:r>
              <a:rPr lang="en-US" sz="2800" dirty="0">
                <a:solidFill>
                  <a:schemeClr val="tx1"/>
                </a:solidFill>
                <a:latin typeface="+mn-lt"/>
              </a:rPr>
              <a:t>Where: Indianapolis, IN</a:t>
            </a:r>
            <a:br>
              <a:rPr lang="en-US" sz="2800" dirty="0">
                <a:solidFill>
                  <a:schemeClr val="tx1"/>
                </a:solidFill>
                <a:latin typeface="+mn-lt"/>
              </a:rPr>
            </a:br>
            <a:r>
              <a:rPr lang="en-US" sz="2800" dirty="0">
                <a:solidFill>
                  <a:schemeClr val="tx1"/>
                </a:solidFill>
                <a:latin typeface="+mn-lt"/>
              </a:rPr>
              <a:t>When: TBD</a:t>
            </a:r>
          </a:p>
        </p:txBody>
      </p:sp>
    </p:spTree>
    <p:extLst>
      <p:ext uri="{BB962C8B-B14F-4D97-AF65-F5344CB8AC3E}">
        <p14:creationId xmlns:p14="http://schemas.microsoft.com/office/powerpoint/2010/main" val="968164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E3D"/>
              </a:buClr>
              <a:buSzPts val="5400"/>
              <a:buFont typeface="Arial"/>
              <a:buNone/>
            </a:pPr>
            <a:r>
              <a:rPr lang="en-US"/>
              <a:t>Keystone Services Updates</a:t>
            </a:r>
            <a:endParaRPr/>
          </a:p>
        </p:txBody>
      </p:sp>
      <p:sp>
        <p:nvSpPr>
          <p:cNvPr id="197" name="Google Shape;19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66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73152" lvl="0" indent="-216534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5100" b="0" dirty="0">
                <a:latin typeface="Arial"/>
                <a:ea typeface="Arial"/>
                <a:cs typeface="Arial"/>
                <a:sym typeface="Arial"/>
              </a:rPr>
              <a:t>Beginning in 2020, Keystone’s database hosting moved to Amazon AWS servers.</a:t>
            </a:r>
            <a:endParaRPr sz="5100" dirty="0"/>
          </a:p>
          <a:p>
            <a:pPr marL="73152" lvl="0" indent="-216534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5100" b="0" dirty="0">
                <a:latin typeface="Arial"/>
                <a:ea typeface="Arial"/>
                <a:cs typeface="Arial"/>
                <a:sym typeface="Arial"/>
              </a:rPr>
              <a:t>How does this benefit your organization?</a:t>
            </a:r>
            <a:endParaRPr sz="5100" dirty="0"/>
          </a:p>
          <a:p>
            <a:pPr marL="685800" lvl="1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4600" dirty="0">
                <a:latin typeface="Arial"/>
                <a:ea typeface="Arial"/>
                <a:cs typeface="Arial"/>
                <a:sym typeface="Arial"/>
              </a:rPr>
              <a:t>Multiple zones across the US (in VA, OH, CA, OR)</a:t>
            </a:r>
            <a:endParaRPr sz="4600" dirty="0"/>
          </a:p>
          <a:p>
            <a:pPr marL="685800" lvl="1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4600" dirty="0">
                <a:latin typeface="Arial"/>
                <a:ea typeface="Arial"/>
                <a:cs typeface="Arial"/>
                <a:sym typeface="Arial"/>
              </a:rPr>
              <a:t>Amazon security practices, plus our own</a:t>
            </a:r>
            <a:endParaRPr sz="4600" dirty="0"/>
          </a:p>
          <a:p>
            <a:pPr marL="685800" lvl="1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4600" dirty="0">
                <a:latin typeface="Arial"/>
                <a:ea typeface="Arial"/>
                <a:cs typeface="Arial"/>
                <a:sym typeface="Arial"/>
              </a:rPr>
              <a:t>Encryption of file storage</a:t>
            </a:r>
            <a:endParaRPr sz="4600" dirty="0"/>
          </a:p>
          <a:p>
            <a:pPr marL="685800" lvl="1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4600" dirty="0">
                <a:latin typeface="Arial"/>
                <a:ea typeface="Arial"/>
                <a:cs typeface="Arial"/>
                <a:sym typeface="Arial"/>
              </a:rPr>
              <a:t>IT groups are often more </a:t>
            </a:r>
            <a:br>
              <a:rPr lang="en-US" sz="4600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4600" dirty="0">
                <a:latin typeface="Arial"/>
                <a:ea typeface="Arial"/>
                <a:cs typeface="Arial"/>
                <a:sym typeface="Arial"/>
              </a:rPr>
              <a:t>comfortable with AWS</a:t>
            </a:r>
            <a:endParaRPr sz="4600" dirty="0"/>
          </a:p>
        </p:txBody>
      </p:sp>
      <p:pic>
        <p:nvPicPr>
          <p:cNvPr id="198" name="Google Shape;198;p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10823" y="5167312"/>
            <a:ext cx="3527487" cy="1325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E3D"/>
              </a:buClr>
              <a:buSzPts val="5400"/>
              <a:buFont typeface="Arial"/>
              <a:buNone/>
            </a:pPr>
            <a:r>
              <a:rPr lang="en-US"/>
              <a:t>Hosting – AWS Benefits</a:t>
            </a:r>
            <a:endParaRPr/>
          </a:p>
        </p:txBody>
      </p:sp>
      <p:sp>
        <p:nvSpPr>
          <p:cNvPr id="205" name="Google Shape;205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66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>
              <a:spcBef>
                <a:spcPts val="0"/>
              </a:spcBef>
              <a:buSzPts val="3600"/>
              <a:buChar char="•"/>
            </a:pP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Database Hosting -- Backups </a:t>
            </a:r>
            <a:endParaRPr dirty="0"/>
          </a:p>
          <a:p>
            <a:pPr marL="685800" lvl="1" indent="-228600">
              <a:buSzPts val="3200"/>
            </a:pP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Backups stored in multiple AWS zones</a:t>
            </a:r>
            <a:endParaRPr dirty="0"/>
          </a:p>
          <a:p>
            <a:pPr marL="685800" lvl="1" indent="-228600">
              <a:buSzPts val="3200"/>
            </a:pP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Encrypted Backups also stored on Google</a:t>
            </a:r>
            <a:endParaRPr dirty="0"/>
          </a:p>
          <a:p>
            <a:pPr marL="228600">
              <a:spcBef>
                <a:spcPts val="500"/>
              </a:spcBef>
              <a:buSzPts val="3600"/>
              <a:buChar char="•"/>
            </a:pP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System restore </a:t>
            </a:r>
            <a:endParaRPr dirty="0"/>
          </a:p>
          <a:p>
            <a:pPr marL="685800" lvl="1" indent="-228600">
              <a:buSzPts val="3200"/>
            </a:pP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Scripted automated restore of systems</a:t>
            </a:r>
            <a:endParaRPr dirty="0"/>
          </a:p>
          <a:p>
            <a:pPr marL="1143000" lvl="2" indent="-228600">
              <a:buSzPts val="3200"/>
            </a:pPr>
            <a:r>
              <a:rPr lang="en-US" sz="3200" dirty="0">
                <a:latin typeface="Arial"/>
                <a:ea typeface="Arial"/>
                <a:cs typeface="Arial"/>
                <a:sym typeface="Arial"/>
              </a:rPr>
              <a:t>Previously, restoring a system took hours</a:t>
            </a:r>
            <a:endParaRPr dirty="0"/>
          </a:p>
          <a:p>
            <a:pPr marL="1143000" lvl="2" indent="-228600">
              <a:buSzPts val="3200"/>
            </a:pPr>
            <a:r>
              <a:rPr lang="en-US" sz="3200" dirty="0">
                <a:latin typeface="Arial"/>
                <a:ea typeface="Arial"/>
                <a:cs typeface="Arial"/>
                <a:sym typeface="Arial"/>
              </a:rPr>
              <a:t>All customers can be restored in less than 30 minutes</a:t>
            </a:r>
            <a:endParaRPr dirty="0"/>
          </a:p>
          <a:p>
            <a:pPr marL="73152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24E3D"/>
      </a:dk2>
      <a:lt2>
        <a:srgbClr val="FFFFFF"/>
      </a:lt2>
      <a:accent1>
        <a:srgbClr val="227C68"/>
      </a:accent1>
      <a:accent2>
        <a:srgbClr val="478977"/>
      </a:accent2>
      <a:accent3>
        <a:srgbClr val="00ADEB"/>
      </a:accent3>
      <a:accent4>
        <a:srgbClr val="AF63A5"/>
      </a:accent4>
      <a:accent5>
        <a:srgbClr val="F28030"/>
      </a:accent5>
      <a:accent6>
        <a:srgbClr val="D33F3F"/>
      </a:accent6>
      <a:hlink>
        <a:srgbClr val="478977"/>
      </a:hlink>
      <a:folHlink>
        <a:srgbClr val="47897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1752</TotalTime>
  <Words>1309</Words>
  <Application>Microsoft Macintosh PowerPoint</Application>
  <PresentationFormat>Widescreen</PresentationFormat>
  <Paragraphs>187</Paragraphs>
  <Slides>29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Calibri</vt:lpstr>
      <vt:lpstr>Noto Sans Symbols</vt:lpstr>
      <vt:lpstr>Candara</vt:lpstr>
      <vt:lpstr>Wingdings</vt:lpstr>
      <vt:lpstr>Arial</vt:lpstr>
      <vt:lpstr>Segoe Print</vt:lpstr>
      <vt:lpstr>Slack-Lato</vt:lpstr>
      <vt:lpstr>Office Theme</vt:lpstr>
      <vt:lpstr>APH 2023: KLAS IRC / IMC  Users’ Group Meeting</vt:lpstr>
      <vt:lpstr>Keystone Staff Presenters</vt:lpstr>
      <vt:lpstr>Agenda</vt:lpstr>
      <vt:lpstr>Keystone Updates</vt:lpstr>
      <vt:lpstr>Keystone Updates cont.</vt:lpstr>
      <vt:lpstr>Current IRC / IMC Customers</vt:lpstr>
      <vt:lpstr>KLAS Users’ </vt:lpstr>
      <vt:lpstr>Keystone Services Updates</vt:lpstr>
      <vt:lpstr>Hosting – AWS Benefits</vt:lpstr>
      <vt:lpstr>SSAE Audit</vt:lpstr>
      <vt:lpstr>APH Ordering Integration</vt:lpstr>
      <vt:lpstr>New KLAS IRC Features:</vt:lpstr>
      <vt:lpstr>KLAS Core</vt:lpstr>
      <vt:lpstr>Catalog</vt:lpstr>
      <vt:lpstr>Catalog screenshot</vt:lpstr>
      <vt:lpstr>Material Requests</vt:lpstr>
      <vt:lpstr>Material Requests screenshot</vt:lpstr>
      <vt:lpstr>Acquisitions</vt:lpstr>
      <vt:lpstr>Acquisitions - New Invoice Print Tokens</vt:lpstr>
      <vt:lpstr>Patron</vt:lpstr>
      <vt:lpstr>WebOrder</vt:lpstr>
      <vt:lpstr>APH Census</vt:lpstr>
      <vt:lpstr>APH Integration </vt:lpstr>
      <vt:lpstr>Upcoming Development:</vt:lpstr>
      <vt:lpstr>APH Census Updates</vt:lpstr>
      <vt:lpstr>Upcoming Development</vt:lpstr>
      <vt:lpstr>PowerPoint Presentation</vt:lpstr>
      <vt:lpstr>PowerPoint Presentation</vt:lpstr>
      <vt:lpstr>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Programming</dc:title>
  <dc:creator>Katy Patrick</dc:creator>
  <cp:lastModifiedBy>Microsoft Office User</cp:lastModifiedBy>
  <cp:revision>29</cp:revision>
  <dcterms:created xsi:type="dcterms:W3CDTF">2023-05-26T21:48:35Z</dcterms:created>
  <dcterms:modified xsi:type="dcterms:W3CDTF">2023-10-03T00:56:47Z</dcterms:modified>
</cp:coreProperties>
</file>