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9"/>
  </p:notesMasterIdLst>
  <p:handoutMasterIdLst>
    <p:handoutMasterId r:id="rId20"/>
  </p:handoutMasterIdLst>
  <p:sldIdLst>
    <p:sldId id="256" r:id="rId2"/>
    <p:sldId id="258" r:id="rId3"/>
    <p:sldId id="263" r:id="rId4"/>
    <p:sldId id="266" r:id="rId5"/>
    <p:sldId id="267" r:id="rId6"/>
    <p:sldId id="270" r:id="rId7"/>
    <p:sldId id="265" r:id="rId8"/>
    <p:sldId id="264" r:id="rId9"/>
    <p:sldId id="271" r:id="rId10"/>
    <p:sldId id="274" r:id="rId11"/>
    <p:sldId id="273" r:id="rId12"/>
    <p:sldId id="268" r:id="rId13"/>
    <p:sldId id="275" r:id="rId14"/>
    <p:sldId id="276" r:id="rId15"/>
    <p:sldId id="272" r:id="rId16"/>
    <p:sldId id="269" r:id="rId17"/>
    <p:sldId id="25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94696" autoAdjust="0"/>
  </p:normalViewPr>
  <p:slideViewPr>
    <p:cSldViewPr snapToGrid="0">
      <p:cViewPr varScale="1">
        <p:scale>
          <a:sx n="71" d="100"/>
          <a:sy n="71" d="100"/>
        </p:scale>
        <p:origin x="1080"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1" d="100"/>
          <a:sy n="71" d="100"/>
        </p:scale>
        <p:origin x="2983" y="8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5CC4CEC-5D61-8825-8E36-E5CCA63EF739}"/>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35DF3D0-954F-FFE2-7C28-CD5B80040FE5}"/>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C3C20990-5D29-4AA5-85DE-83E5334A9AC5}" type="datetimeFigureOut">
              <a:rPr lang="en-US" smtClean="0"/>
              <a:t>2/20/2025</a:t>
            </a:fld>
            <a:endParaRPr lang="en-US"/>
          </a:p>
        </p:txBody>
      </p:sp>
      <p:sp>
        <p:nvSpPr>
          <p:cNvPr id="4" name="Footer Placeholder 3">
            <a:extLst>
              <a:ext uri="{FF2B5EF4-FFF2-40B4-BE49-F238E27FC236}">
                <a16:creationId xmlns:a16="http://schemas.microsoft.com/office/drawing/2014/main" id="{2400891B-1A21-2476-3D27-6CD3B8E7A7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785D761-BAD5-3233-161A-B53B1ACF7A5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A7B8D0-7B3E-4BF3-917F-FE227BF138FC}" type="slidenum">
              <a:rPr lang="en-US" smtClean="0"/>
              <a:t>‹#›</a:t>
            </a:fld>
            <a:endParaRPr lang="en-US"/>
          </a:p>
        </p:txBody>
      </p:sp>
    </p:spTree>
    <p:extLst>
      <p:ext uri="{BB962C8B-B14F-4D97-AF65-F5344CB8AC3E}">
        <p14:creationId xmlns:p14="http://schemas.microsoft.com/office/powerpoint/2010/main" val="2681719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EB1A5F02-6467-4A54-BDD4-29AD47D9DD41}" type="datetimeFigureOut">
              <a:rPr lang="en-US" smtClean="0"/>
              <a:t>2/20/2025</a:t>
            </a:fld>
            <a:endParaRPr lang="en-US"/>
          </a:p>
        </p:txBody>
      </p:sp>
      <p:sp>
        <p:nvSpPr>
          <p:cNvPr id="4" name="Slide Image Placeholder 3"/>
          <p:cNvSpPr>
            <a:spLocks noGrp="1" noRot="1" noChangeAspect="1"/>
          </p:cNvSpPr>
          <p:nvPr>
            <p:ph type="sldImg" idx="2"/>
          </p:nvPr>
        </p:nvSpPr>
        <p:spPr>
          <a:xfrm>
            <a:off x="685800" y="63023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3887786"/>
            <a:ext cx="5486400" cy="411321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E1BE81-CCC7-4E88-8CD9-3832BD3DCA47}" type="slidenum">
              <a:rPr lang="en-US" smtClean="0"/>
              <a:t>‹#›</a:t>
            </a:fld>
            <a:endParaRPr lang="en-US"/>
          </a:p>
        </p:txBody>
      </p:sp>
    </p:spTree>
    <p:extLst>
      <p:ext uri="{BB962C8B-B14F-4D97-AF65-F5344CB8AC3E}">
        <p14:creationId xmlns:p14="http://schemas.microsoft.com/office/powerpoint/2010/main" val="691360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E1BE81-CCC7-4E88-8CD9-3832BD3DCA47}" type="slidenum">
              <a:rPr lang="en-US" smtClean="0"/>
              <a:t>1</a:t>
            </a:fld>
            <a:endParaRPr lang="en-US"/>
          </a:p>
        </p:txBody>
      </p:sp>
    </p:spTree>
    <p:extLst>
      <p:ext uri="{BB962C8B-B14F-4D97-AF65-F5344CB8AC3E}">
        <p14:creationId xmlns:p14="http://schemas.microsoft.com/office/powerpoint/2010/main" val="3371348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E1BE81-CCC7-4E88-8CD9-3832BD3DCA47}" type="slidenum">
              <a:rPr lang="en-US" smtClean="0"/>
              <a:t>2</a:t>
            </a:fld>
            <a:endParaRPr lang="en-US"/>
          </a:p>
        </p:txBody>
      </p:sp>
    </p:spTree>
    <p:extLst>
      <p:ext uri="{BB962C8B-B14F-4D97-AF65-F5344CB8AC3E}">
        <p14:creationId xmlns:p14="http://schemas.microsoft.com/office/powerpoint/2010/main" val="777113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FE1BE81-CCC7-4E88-8CD9-3832BD3DCA47}" type="slidenum">
              <a:rPr lang="en-US" smtClean="0"/>
              <a:t>17</a:t>
            </a:fld>
            <a:endParaRPr lang="en-US"/>
          </a:p>
        </p:txBody>
      </p:sp>
    </p:spTree>
    <p:extLst>
      <p:ext uri="{BB962C8B-B14F-4D97-AF65-F5344CB8AC3E}">
        <p14:creationId xmlns:p14="http://schemas.microsoft.com/office/powerpoint/2010/main" val="21551273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A9F1F-5914-01FF-6D63-3505F00A863C}"/>
              </a:ext>
            </a:extLst>
          </p:cNvPr>
          <p:cNvSpPr>
            <a:spLocks noGrp="1"/>
          </p:cNvSpPr>
          <p:nvPr>
            <p:ph type="ctrTitle"/>
          </p:nvPr>
        </p:nvSpPr>
        <p:spPr>
          <a:xfrm>
            <a:off x="1524000" y="1122363"/>
            <a:ext cx="9144000" cy="2387600"/>
          </a:xfrm>
        </p:spPr>
        <p:txBody>
          <a:bodyPr anchor="b">
            <a:normAutofit/>
          </a:bodyPr>
          <a:lstStyle>
            <a:lvl1pPr algn="ctr">
              <a:defRPr sz="6600">
                <a:solidFill>
                  <a:schemeClr val="tx1"/>
                </a:solidFill>
                <a:latin typeface="Bahnschrift SemiCondensed" panose="020B050204020402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64B3A15-50F7-42B2-947E-1576A2B5186B}"/>
              </a:ext>
            </a:extLst>
          </p:cNvPr>
          <p:cNvSpPr>
            <a:spLocks noGrp="1"/>
          </p:cNvSpPr>
          <p:nvPr>
            <p:ph type="subTitle" idx="1"/>
          </p:nvPr>
        </p:nvSpPr>
        <p:spPr>
          <a:xfrm>
            <a:off x="1524000" y="3602037"/>
            <a:ext cx="9144000" cy="2664947"/>
          </a:xfrm>
        </p:spPr>
        <p:txBody>
          <a:bodyPr>
            <a:normAutofit/>
          </a:bodyPr>
          <a:lstStyle>
            <a:lvl1pPr marL="0" indent="0" algn="ctr">
              <a:buNone/>
              <a:defRPr sz="4000">
                <a:solidFill>
                  <a:schemeClr val="tx1"/>
                </a:solidFill>
                <a:latin typeface="Bahnschrift SemiBold SemiConden"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D764C28-2B5E-4460-7CC6-914B7056C41C}"/>
              </a:ext>
            </a:extLst>
          </p:cNvPr>
          <p:cNvSpPr>
            <a:spLocks noGrp="1"/>
          </p:cNvSpPr>
          <p:nvPr>
            <p:ph type="dt" sz="half" idx="10"/>
          </p:nvPr>
        </p:nvSpPr>
        <p:spPr/>
        <p:txBody>
          <a:bodyPr/>
          <a:lstStyle>
            <a:lvl1pPr>
              <a:defRPr/>
            </a:lvl1pPr>
          </a:lstStyle>
          <a:p>
            <a:fld id="{5EAF5B55-F486-4DEF-85FE-9C98A335F135}" type="datetimeFigureOut">
              <a:rPr lang="en-US" smtClean="0"/>
              <a:pPr/>
              <a:t>2/20/2025</a:t>
            </a:fld>
            <a:endParaRPr lang="en-US" dirty="0"/>
          </a:p>
        </p:txBody>
      </p:sp>
      <p:sp>
        <p:nvSpPr>
          <p:cNvPr id="5" name="Footer Placeholder 4">
            <a:extLst>
              <a:ext uri="{FF2B5EF4-FFF2-40B4-BE49-F238E27FC236}">
                <a16:creationId xmlns:a16="http://schemas.microsoft.com/office/drawing/2014/main" id="{52E5F362-E260-9E78-176E-FE29A23F712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6A5217-6FC2-074F-A87D-53B854291823}"/>
              </a:ext>
            </a:extLst>
          </p:cNvPr>
          <p:cNvSpPr>
            <a:spLocks noGrp="1"/>
          </p:cNvSpPr>
          <p:nvPr>
            <p:ph type="sldNum" sz="quarter" idx="12"/>
          </p:nvPr>
        </p:nvSpPr>
        <p:spPr/>
        <p:txBody>
          <a:bodyPr/>
          <a:lstStyle/>
          <a:p>
            <a:fld id="{F938A252-E75A-4E85-B12C-E014FC1E2377}" type="slidenum">
              <a:rPr lang="en-US" smtClean="0"/>
              <a:t>‹#›</a:t>
            </a:fld>
            <a:endParaRPr lang="en-US" dirty="0"/>
          </a:p>
        </p:txBody>
      </p:sp>
      <p:pic>
        <p:nvPicPr>
          <p:cNvPr id="11" name="Picture 10">
            <a:extLst>
              <a:ext uri="{FF2B5EF4-FFF2-40B4-BE49-F238E27FC236}">
                <a16:creationId xmlns:a16="http://schemas.microsoft.com/office/drawing/2014/main" id="{F3322C31-E30E-9FC2-F05B-CAA905633424}"/>
              </a:ext>
            </a:extLst>
          </p:cNvPr>
          <p:cNvPicPr>
            <a:picLocks noChangeAspect="1"/>
          </p:cNvPicPr>
          <p:nvPr/>
        </p:nvPicPr>
        <p:blipFill>
          <a:blip r:embed="rId2">
            <a:extLst>
              <a:ext uri="{28A0092B-C50C-407E-A947-70E740481C1C}">
                <a14:useLocalDpi xmlns:a14="http://schemas.microsoft.com/office/drawing/2010/main" val="0"/>
              </a:ext>
            </a:extLst>
          </a:blip>
          <a:srcRect l="3660" t="13174" r="88125" b="12541"/>
          <a:stretch/>
        </p:blipFill>
        <p:spPr>
          <a:xfrm>
            <a:off x="337457" y="962705"/>
            <a:ext cx="1001486" cy="5094515"/>
          </a:xfrm>
          <a:prstGeom prst="rect">
            <a:avLst/>
          </a:prstGeom>
        </p:spPr>
      </p:pic>
    </p:spTree>
    <p:extLst>
      <p:ext uri="{BB962C8B-B14F-4D97-AF65-F5344CB8AC3E}">
        <p14:creationId xmlns:p14="http://schemas.microsoft.com/office/powerpoint/2010/main" val="2818703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013FA-DEE2-F031-A7A8-57689006DDC1}"/>
              </a:ext>
            </a:extLst>
          </p:cNvPr>
          <p:cNvSpPr>
            <a:spLocks noGrp="1"/>
          </p:cNvSpPr>
          <p:nvPr>
            <p:ph type="title"/>
          </p:nvPr>
        </p:nvSpPr>
        <p:spPr>
          <a:xfrm>
            <a:off x="839788" y="457200"/>
            <a:ext cx="3932237" cy="1600200"/>
          </a:xfrm>
        </p:spPr>
        <p:txBody>
          <a:bodyPr anchor="b">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B17F534-F63A-1337-4E55-3DFD52CC0287}"/>
              </a:ext>
            </a:extLst>
          </p:cNvPr>
          <p:cNvSpPr>
            <a:spLocks noGrp="1"/>
          </p:cNvSpPr>
          <p:nvPr>
            <p:ph idx="1"/>
          </p:nvPr>
        </p:nvSpPr>
        <p:spPr>
          <a:xfrm>
            <a:off x="5183188" y="457200"/>
            <a:ext cx="6172200" cy="5899149"/>
          </a:xfrm>
        </p:spPr>
        <p:txBody>
          <a:bodyPr/>
          <a:lstStyle>
            <a:lvl1pPr>
              <a:defRPr sz="4000"/>
            </a:lvl1pPr>
            <a:lvl2pPr>
              <a:defRPr sz="3600"/>
            </a:lvl2pPr>
            <a:lvl3pPr>
              <a:defRPr sz="3200"/>
            </a:lvl3pPr>
            <a:lvl4pPr>
              <a:defRPr sz="2800"/>
            </a:lvl4pPr>
            <a:lvl5pPr>
              <a:defRPr sz="28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E7DBE8C-6970-17A9-486A-9ADB02972FFD}"/>
              </a:ext>
            </a:extLst>
          </p:cNvPr>
          <p:cNvSpPr>
            <a:spLocks noGrp="1"/>
          </p:cNvSpPr>
          <p:nvPr>
            <p:ph type="body" sz="half" idx="2"/>
          </p:nvPr>
        </p:nvSpPr>
        <p:spPr>
          <a:xfrm>
            <a:off x="839788" y="2057400"/>
            <a:ext cx="3932237" cy="4298949"/>
          </a:xfrm>
        </p:spPr>
        <p:txBody>
          <a:bodyPr/>
          <a:lstStyle>
            <a:lvl1pPr marL="0" indent="0">
              <a:buNone/>
              <a:defRPr sz="3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63602A2-24D3-5B9A-2381-B713F1FC3726}"/>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6" name="Footer Placeholder 5">
            <a:extLst>
              <a:ext uri="{FF2B5EF4-FFF2-40B4-BE49-F238E27FC236}">
                <a16:creationId xmlns:a16="http://schemas.microsoft.com/office/drawing/2014/main" id="{D6D2DBC7-9A13-295A-22EF-988DB3D2B1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02F79D-CD25-A3CA-3231-38EBB008BFF8}"/>
              </a:ext>
            </a:extLst>
          </p:cNvPr>
          <p:cNvSpPr>
            <a:spLocks noGrp="1"/>
          </p:cNvSpPr>
          <p:nvPr>
            <p:ph type="sldNum" sz="quarter" idx="12"/>
          </p:nvPr>
        </p:nvSpPr>
        <p:spPr/>
        <p:txBody>
          <a:bodyPr/>
          <a:lstStyle/>
          <a:p>
            <a:fld id="{F938A252-E75A-4E85-B12C-E014FC1E2377}" type="slidenum">
              <a:rPr lang="en-US" smtClean="0"/>
              <a:t>‹#›</a:t>
            </a:fld>
            <a:endParaRPr lang="en-US"/>
          </a:p>
        </p:txBody>
      </p:sp>
    </p:spTree>
    <p:extLst>
      <p:ext uri="{BB962C8B-B14F-4D97-AF65-F5344CB8AC3E}">
        <p14:creationId xmlns:p14="http://schemas.microsoft.com/office/powerpoint/2010/main" val="311905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0ACF5-D46B-08AB-D387-32EEA4AAF91B}"/>
              </a:ext>
            </a:extLst>
          </p:cNvPr>
          <p:cNvSpPr>
            <a:spLocks noGrp="1"/>
          </p:cNvSpPr>
          <p:nvPr>
            <p:ph type="title"/>
          </p:nvPr>
        </p:nvSpPr>
        <p:spPr>
          <a:xfrm>
            <a:off x="839788" y="457200"/>
            <a:ext cx="3932237" cy="1600200"/>
          </a:xfrm>
        </p:spPr>
        <p:txBody>
          <a:bodyPr anchor="b">
            <a:normAutofit/>
          </a:bodyPr>
          <a:lstStyle>
            <a:lvl1pPr>
              <a:defRPr sz="4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417EB21-904E-CE8D-0B0F-8F2D96EEC82E}"/>
              </a:ext>
            </a:extLst>
          </p:cNvPr>
          <p:cNvSpPr>
            <a:spLocks noGrp="1"/>
          </p:cNvSpPr>
          <p:nvPr>
            <p:ph type="pic" idx="1"/>
          </p:nvPr>
        </p:nvSpPr>
        <p:spPr>
          <a:xfrm>
            <a:off x="4772025" y="457201"/>
            <a:ext cx="7193233"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55CA76D-5C8E-B786-F78F-8A13DF1733B9}"/>
              </a:ext>
            </a:extLst>
          </p:cNvPr>
          <p:cNvSpPr>
            <a:spLocks noGrp="1"/>
          </p:cNvSpPr>
          <p:nvPr>
            <p:ph type="body" sz="half" idx="2"/>
          </p:nvPr>
        </p:nvSpPr>
        <p:spPr>
          <a:xfrm>
            <a:off x="839788" y="2057400"/>
            <a:ext cx="3932237" cy="3811588"/>
          </a:xfrm>
        </p:spPr>
        <p:txBody>
          <a:bodyPr/>
          <a:lstStyle>
            <a:lvl1pPr marL="0" indent="0">
              <a:buNone/>
              <a:defRPr sz="3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16BBC9-3369-C6BF-11B6-DBFA844B2231}"/>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6" name="Footer Placeholder 5">
            <a:extLst>
              <a:ext uri="{FF2B5EF4-FFF2-40B4-BE49-F238E27FC236}">
                <a16:creationId xmlns:a16="http://schemas.microsoft.com/office/drawing/2014/main" id="{52ABD2AC-1946-E394-7C3D-28E613639F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5AA6A-9B91-73DD-BECE-8BF7C03096B3}"/>
              </a:ext>
            </a:extLst>
          </p:cNvPr>
          <p:cNvSpPr>
            <a:spLocks noGrp="1"/>
          </p:cNvSpPr>
          <p:nvPr>
            <p:ph type="sldNum" sz="quarter" idx="12"/>
          </p:nvPr>
        </p:nvSpPr>
        <p:spPr/>
        <p:txBody>
          <a:bodyPr/>
          <a:lstStyle/>
          <a:p>
            <a:fld id="{F938A252-E75A-4E85-B12C-E014FC1E2377}" type="slidenum">
              <a:rPr lang="en-US" smtClean="0"/>
              <a:t>‹#›</a:t>
            </a:fld>
            <a:endParaRPr lang="en-US"/>
          </a:p>
        </p:txBody>
      </p:sp>
    </p:spTree>
    <p:extLst>
      <p:ext uri="{BB962C8B-B14F-4D97-AF65-F5344CB8AC3E}">
        <p14:creationId xmlns:p14="http://schemas.microsoft.com/office/powerpoint/2010/main" val="2454174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60D5D-3CFE-E6ED-8167-039D0C0F73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E062AB7-702E-45EA-966C-CCEA4C6D9818}"/>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4" name="Footer Placeholder 3">
            <a:extLst>
              <a:ext uri="{FF2B5EF4-FFF2-40B4-BE49-F238E27FC236}">
                <a16:creationId xmlns:a16="http://schemas.microsoft.com/office/drawing/2014/main" id="{028C6247-61BF-78B0-BED0-74840B4B0E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6E1829-2739-F14C-4F10-6C3D3BD96352}"/>
              </a:ext>
            </a:extLst>
          </p:cNvPr>
          <p:cNvSpPr>
            <a:spLocks noGrp="1"/>
          </p:cNvSpPr>
          <p:nvPr>
            <p:ph type="sldNum" sz="quarter" idx="12"/>
          </p:nvPr>
        </p:nvSpPr>
        <p:spPr/>
        <p:txBody>
          <a:bodyPr/>
          <a:lstStyle/>
          <a:p>
            <a:fld id="{F938A252-E75A-4E85-B12C-E014FC1E2377}" type="slidenum">
              <a:rPr lang="en-US" smtClean="0"/>
              <a:t>‹#›</a:t>
            </a:fld>
            <a:endParaRPr lang="en-US"/>
          </a:p>
        </p:txBody>
      </p:sp>
    </p:spTree>
    <p:extLst>
      <p:ext uri="{BB962C8B-B14F-4D97-AF65-F5344CB8AC3E}">
        <p14:creationId xmlns:p14="http://schemas.microsoft.com/office/powerpoint/2010/main" val="3907043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DF62854-0538-81D3-C765-F6AC10A66D3A}"/>
              </a:ext>
            </a:extLst>
          </p:cNvPr>
          <p:cNvSpPr>
            <a:spLocks noGrp="1"/>
          </p:cNvSpPr>
          <p:nvPr>
            <p:ph type="dt" sz="half" idx="10"/>
          </p:nvPr>
        </p:nvSpPr>
        <p:spPr/>
        <p:txBody>
          <a:bodyPr/>
          <a:lstStyle/>
          <a:p>
            <a:fld id="{5EAF5B55-F486-4DEF-85FE-9C98A335F135}" type="datetimeFigureOut">
              <a:rPr lang="en-US" smtClean="0"/>
              <a:t>2/20/2025</a:t>
            </a:fld>
            <a:endParaRPr lang="en-US" dirty="0"/>
          </a:p>
        </p:txBody>
      </p:sp>
      <p:sp>
        <p:nvSpPr>
          <p:cNvPr id="4" name="Footer Placeholder 3">
            <a:extLst>
              <a:ext uri="{FF2B5EF4-FFF2-40B4-BE49-F238E27FC236}">
                <a16:creationId xmlns:a16="http://schemas.microsoft.com/office/drawing/2014/main" id="{039A6F87-B205-C9DE-9D5F-44EB0D9147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A9A93A-6222-DD6F-8242-12BDFFE98135}"/>
              </a:ext>
            </a:extLst>
          </p:cNvPr>
          <p:cNvSpPr>
            <a:spLocks noGrp="1"/>
          </p:cNvSpPr>
          <p:nvPr>
            <p:ph type="sldNum" sz="quarter" idx="12"/>
          </p:nvPr>
        </p:nvSpPr>
        <p:spPr/>
        <p:txBody>
          <a:bodyPr/>
          <a:lstStyle/>
          <a:p>
            <a:fld id="{F938A252-E75A-4E85-B12C-E014FC1E2377}" type="slidenum">
              <a:rPr lang="en-US" smtClean="0"/>
              <a:t>‹#›</a:t>
            </a:fld>
            <a:endParaRPr lang="en-US"/>
          </a:p>
        </p:txBody>
      </p:sp>
      <p:sp>
        <p:nvSpPr>
          <p:cNvPr id="10" name="Title 1">
            <a:extLst>
              <a:ext uri="{FF2B5EF4-FFF2-40B4-BE49-F238E27FC236}">
                <a16:creationId xmlns:a16="http://schemas.microsoft.com/office/drawing/2014/main" id="{BEC36B3D-AD1B-262A-3E89-BBFC2BF21B55}"/>
              </a:ext>
            </a:extLst>
          </p:cNvPr>
          <p:cNvSpPr>
            <a:spLocks noGrp="1"/>
          </p:cNvSpPr>
          <p:nvPr>
            <p:ph type="title"/>
          </p:nvPr>
        </p:nvSpPr>
        <p:spPr>
          <a:xfrm>
            <a:off x="838200" y="365124"/>
            <a:ext cx="10515600" cy="132588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72207781-CADC-E7EA-8254-F2346CED948A}"/>
              </a:ext>
            </a:extLst>
          </p:cNvPr>
          <p:cNvSpPr>
            <a:spLocks noGrp="1"/>
          </p:cNvSpPr>
          <p:nvPr>
            <p:ph idx="1"/>
          </p:nvPr>
        </p:nvSpPr>
        <p:spPr>
          <a:xfrm>
            <a:off x="838200" y="1691004"/>
            <a:ext cx="9443224" cy="466534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58BD6E4F-51BF-A783-552A-AD2FC0168FC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59018" t="13174" r="1697" b="12222"/>
          <a:stretch/>
        </p:blipFill>
        <p:spPr>
          <a:xfrm rot="234394">
            <a:off x="7233564" y="522341"/>
            <a:ext cx="4789715" cy="5116286"/>
          </a:xfrm>
          <a:prstGeom prst="rect">
            <a:avLst/>
          </a:prstGeom>
        </p:spPr>
      </p:pic>
    </p:spTree>
    <p:extLst>
      <p:ext uri="{BB962C8B-B14F-4D97-AF65-F5344CB8AC3E}">
        <p14:creationId xmlns:p14="http://schemas.microsoft.com/office/powerpoint/2010/main" val="1062699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622EC-C04F-507D-1CFB-C4741B540C97}"/>
              </a:ext>
            </a:extLst>
          </p:cNvPr>
          <p:cNvSpPr>
            <a:spLocks noGrp="1"/>
          </p:cNvSpPr>
          <p:nvPr>
            <p:ph type="title"/>
          </p:nvPr>
        </p:nvSpPr>
        <p:spPr>
          <a:xfrm>
            <a:off x="838200" y="365124"/>
            <a:ext cx="10515600" cy="132588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4531EE-451C-539E-9172-A6D9C5A54C0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94C97D-9526-68F8-4494-407CC29168D2}"/>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5" name="Footer Placeholder 4">
            <a:extLst>
              <a:ext uri="{FF2B5EF4-FFF2-40B4-BE49-F238E27FC236}">
                <a16:creationId xmlns:a16="http://schemas.microsoft.com/office/drawing/2014/main" id="{EA60F8E9-B73B-3B09-0343-9F117B9881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978B2F-BB24-2E92-7CD5-0A5E19C620E7}"/>
              </a:ext>
            </a:extLst>
          </p:cNvPr>
          <p:cNvSpPr>
            <a:spLocks noGrp="1"/>
          </p:cNvSpPr>
          <p:nvPr>
            <p:ph type="sldNum" sz="quarter" idx="12"/>
          </p:nvPr>
        </p:nvSpPr>
        <p:spPr/>
        <p:txBody>
          <a:bodyPr/>
          <a:lstStyle/>
          <a:p>
            <a:fld id="{F938A252-E75A-4E85-B12C-E014FC1E2377}" type="slidenum">
              <a:rPr lang="en-US" smtClean="0"/>
              <a:t>‹#›</a:t>
            </a:fld>
            <a:endParaRPr lang="en-US"/>
          </a:p>
        </p:txBody>
      </p:sp>
      <p:pic>
        <p:nvPicPr>
          <p:cNvPr id="7" name="Picture 6">
            <a:extLst>
              <a:ext uri="{FF2B5EF4-FFF2-40B4-BE49-F238E27FC236}">
                <a16:creationId xmlns:a16="http://schemas.microsoft.com/office/drawing/2014/main" id="{2C2AF30C-C3E2-27CB-5088-13651DE74CC2}"/>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13749" t="71429" r="43305" b="12222"/>
          <a:stretch/>
        </p:blipFill>
        <p:spPr>
          <a:xfrm>
            <a:off x="-308284" y="5371646"/>
            <a:ext cx="5236029" cy="1121230"/>
          </a:xfrm>
          <a:prstGeom prst="rect">
            <a:avLst/>
          </a:prstGeom>
        </p:spPr>
      </p:pic>
    </p:spTree>
    <p:extLst>
      <p:ext uri="{BB962C8B-B14F-4D97-AF65-F5344CB8AC3E}">
        <p14:creationId xmlns:p14="http://schemas.microsoft.com/office/powerpoint/2010/main" val="125872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622EC-C04F-507D-1CFB-C4741B540C9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4531EE-451C-539E-9172-A6D9C5A54C0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494C97D-9526-68F8-4494-407CC29168D2}"/>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5" name="Footer Placeholder 4">
            <a:extLst>
              <a:ext uri="{FF2B5EF4-FFF2-40B4-BE49-F238E27FC236}">
                <a16:creationId xmlns:a16="http://schemas.microsoft.com/office/drawing/2014/main" id="{EA60F8E9-B73B-3B09-0343-9F117B9881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978B2F-BB24-2E92-7CD5-0A5E19C620E7}"/>
              </a:ext>
            </a:extLst>
          </p:cNvPr>
          <p:cNvSpPr>
            <a:spLocks noGrp="1"/>
          </p:cNvSpPr>
          <p:nvPr>
            <p:ph type="sldNum" sz="quarter" idx="12"/>
          </p:nvPr>
        </p:nvSpPr>
        <p:spPr/>
        <p:txBody>
          <a:bodyPr/>
          <a:lstStyle/>
          <a:p>
            <a:fld id="{F938A252-E75A-4E85-B12C-E014FC1E2377}" type="slidenum">
              <a:rPr lang="en-US" smtClean="0"/>
              <a:t>‹#›</a:t>
            </a:fld>
            <a:endParaRPr lang="en-US"/>
          </a:p>
        </p:txBody>
      </p:sp>
    </p:spTree>
    <p:extLst>
      <p:ext uri="{BB962C8B-B14F-4D97-AF65-F5344CB8AC3E}">
        <p14:creationId xmlns:p14="http://schemas.microsoft.com/office/powerpoint/2010/main" val="305666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3C537-E178-A232-62CA-9173135BE977}"/>
              </a:ext>
            </a:extLst>
          </p:cNvPr>
          <p:cNvSpPr>
            <a:spLocks noGrp="1"/>
          </p:cNvSpPr>
          <p:nvPr>
            <p:ph type="title"/>
          </p:nvPr>
        </p:nvSpPr>
        <p:spPr>
          <a:xfrm>
            <a:off x="831850" y="1709738"/>
            <a:ext cx="10515600" cy="150018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FEC2D94-7DAD-96B8-3D3B-DEACAB721577}"/>
              </a:ext>
            </a:extLst>
          </p:cNvPr>
          <p:cNvSpPr>
            <a:spLocks noGrp="1"/>
          </p:cNvSpPr>
          <p:nvPr>
            <p:ph type="body" idx="1"/>
          </p:nvPr>
        </p:nvSpPr>
        <p:spPr>
          <a:xfrm>
            <a:off x="831850" y="4371278"/>
            <a:ext cx="10515600" cy="1985071"/>
          </a:xfrm>
        </p:spPr>
        <p:txBody>
          <a:bodyPr>
            <a:normAutofit/>
          </a:bodyPr>
          <a:lstStyle>
            <a:lvl1pPr marL="0" indent="0">
              <a:buNone/>
              <a:defRPr sz="4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FC1EE94-C10D-2CC6-04FC-D2808B567134}"/>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5" name="Footer Placeholder 4">
            <a:extLst>
              <a:ext uri="{FF2B5EF4-FFF2-40B4-BE49-F238E27FC236}">
                <a16:creationId xmlns:a16="http://schemas.microsoft.com/office/drawing/2014/main" id="{F967F2AE-2FC3-EE57-D318-132A72637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7F3BD4-A8AC-B325-074D-CDB8C7BDA124}"/>
              </a:ext>
            </a:extLst>
          </p:cNvPr>
          <p:cNvSpPr>
            <a:spLocks noGrp="1"/>
          </p:cNvSpPr>
          <p:nvPr>
            <p:ph type="sldNum" sz="quarter" idx="12"/>
          </p:nvPr>
        </p:nvSpPr>
        <p:spPr/>
        <p:txBody>
          <a:bodyPr/>
          <a:lstStyle/>
          <a:p>
            <a:fld id="{F938A252-E75A-4E85-B12C-E014FC1E2377}" type="slidenum">
              <a:rPr lang="en-US" smtClean="0"/>
              <a:t>‹#›</a:t>
            </a:fld>
            <a:endParaRPr lang="en-US"/>
          </a:p>
        </p:txBody>
      </p:sp>
      <p:pic>
        <p:nvPicPr>
          <p:cNvPr id="8" name="Picture 7">
            <a:extLst>
              <a:ext uri="{FF2B5EF4-FFF2-40B4-BE49-F238E27FC236}">
                <a16:creationId xmlns:a16="http://schemas.microsoft.com/office/drawing/2014/main" id="{DCC839A3-6CEA-90C4-2155-FA2606159D3B}"/>
              </a:ext>
            </a:extLst>
          </p:cNvPr>
          <p:cNvPicPr>
            <a:picLocks noChangeAspect="1"/>
          </p:cNvPicPr>
          <p:nvPr/>
        </p:nvPicPr>
        <p:blipFill>
          <a:blip r:embed="rId2">
            <a:extLst>
              <a:ext uri="{28A0092B-C50C-407E-A947-70E740481C1C}">
                <a14:useLocalDpi xmlns:a14="http://schemas.microsoft.com/office/drawing/2010/main" val="0"/>
              </a:ext>
            </a:extLst>
          </a:blip>
          <a:srcRect l="12143" t="34155" r="44285" b="37415"/>
          <a:stretch/>
        </p:blipFill>
        <p:spPr>
          <a:xfrm>
            <a:off x="1665513" y="2743200"/>
            <a:ext cx="5576079" cy="2046514"/>
          </a:xfrm>
          <a:prstGeom prst="rect">
            <a:avLst/>
          </a:prstGeom>
        </p:spPr>
      </p:pic>
      <p:pic>
        <p:nvPicPr>
          <p:cNvPr id="7" name="Picture 6">
            <a:extLst>
              <a:ext uri="{FF2B5EF4-FFF2-40B4-BE49-F238E27FC236}">
                <a16:creationId xmlns:a16="http://schemas.microsoft.com/office/drawing/2014/main" id="{4E045F8E-DE83-7DD0-26B1-749503EE82A4}"/>
              </a:ext>
            </a:extLst>
          </p:cNvPr>
          <p:cNvPicPr>
            <a:picLocks noChangeAspect="1"/>
          </p:cNvPicPr>
          <p:nvPr userDrawn="1"/>
        </p:nvPicPr>
        <p:blipFill>
          <a:blip r:embed="rId2">
            <a:extLst>
              <a:ext uri="{28A0092B-C50C-407E-A947-70E740481C1C}">
                <a14:useLocalDpi xmlns:a14="http://schemas.microsoft.com/office/drawing/2010/main" val="0"/>
              </a:ext>
            </a:extLst>
          </a:blip>
          <a:srcRect l="12143" t="34155" r="44285" b="37415"/>
          <a:stretch/>
        </p:blipFill>
        <p:spPr>
          <a:xfrm>
            <a:off x="1665513" y="2743200"/>
            <a:ext cx="5576079" cy="2046514"/>
          </a:xfrm>
          <a:prstGeom prst="rect">
            <a:avLst/>
          </a:prstGeom>
        </p:spPr>
      </p:pic>
    </p:spTree>
    <p:extLst>
      <p:ext uri="{BB962C8B-B14F-4D97-AF65-F5344CB8AC3E}">
        <p14:creationId xmlns:p14="http://schemas.microsoft.com/office/powerpoint/2010/main" val="2872159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Q&amp;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3C537-E178-A232-62CA-9173135BE977}"/>
              </a:ext>
            </a:extLst>
          </p:cNvPr>
          <p:cNvSpPr>
            <a:spLocks noGrp="1"/>
          </p:cNvSpPr>
          <p:nvPr>
            <p:ph type="title"/>
          </p:nvPr>
        </p:nvSpPr>
        <p:spPr>
          <a:xfrm>
            <a:off x="831850" y="1709738"/>
            <a:ext cx="10515600" cy="1500187"/>
          </a:xfrm>
        </p:spPr>
        <p:txBody>
          <a:bodyPr anchor="b"/>
          <a:lstStyle>
            <a:lvl1pPr algn="ctr">
              <a:defRPr sz="6000"/>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BFC1EE94-C10D-2CC6-04FC-D2808B567134}"/>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5" name="Footer Placeholder 4">
            <a:extLst>
              <a:ext uri="{FF2B5EF4-FFF2-40B4-BE49-F238E27FC236}">
                <a16:creationId xmlns:a16="http://schemas.microsoft.com/office/drawing/2014/main" id="{F967F2AE-2FC3-EE57-D318-132A726375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7F3BD4-A8AC-B325-074D-CDB8C7BDA124}"/>
              </a:ext>
            </a:extLst>
          </p:cNvPr>
          <p:cNvSpPr>
            <a:spLocks noGrp="1"/>
          </p:cNvSpPr>
          <p:nvPr>
            <p:ph type="sldNum" sz="quarter" idx="12"/>
          </p:nvPr>
        </p:nvSpPr>
        <p:spPr/>
        <p:txBody>
          <a:bodyPr/>
          <a:lstStyle/>
          <a:p>
            <a:fld id="{F938A252-E75A-4E85-B12C-E014FC1E2377}" type="slidenum">
              <a:rPr lang="en-US" smtClean="0"/>
              <a:t>‹#›</a:t>
            </a:fld>
            <a:endParaRPr lang="en-US"/>
          </a:p>
        </p:txBody>
      </p:sp>
      <p:pic>
        <p:nvPicPr>
          <p:cNvPr id="13" name="Picture 12">
            <a:extLst>
              <a:ext uri="{FF2B5EF4-FFF2-40B4-BE49-F238E27FC236}">
                <a16:creationId xmlns:a16="http://schemas.microsoft.com/office/drawing/2014/main" id="{2DBCF1C2-9EEA-9A7A-D2AD-EE5FA4406A9D}"/>
              </a:ext>
            </a:extLst>
          </p:cNvPr>
          <p:cNvPicPr>
            <a:picLocks noChangeAspect="1"/>
          </p:cNvPicPr>
          <p:nvPr/>
        </p:nvPicPr>
        <p:blipFill>
          <a:blip r:embed="rId2">
            <a:extLst>
              <a:ext uri="{28A0092B-C50C-407E-A947-70E740481C1C}">
                <a14:useLocalDpi xmlns:a14="http://schemas.microsoft.com/office/drawing/2010/main" val="0"/>
              </a:ext>
            </a:extLst>
          </a:blip>
          <a:srcRect l="35178" t="38710" r="35000" b="36667"/>
          <a:stretch/>
        </p:blipFill>
        <p:spPr>
          <a:xfrm>
            <a:off x="4376057" y="3209925"/>
            <a:ext cx="3635830" cy="1688647"/>
          </a:xfrm>
          <a:prstGeom prst="rect">
            <a:avLst/>
          </a:prstGeom>
        </p:spPr>
      </p:pic>
    </p:spTree>
    <p:extLst>
      <p:ext uri="{BB962C8B-B14F-4D97-AF65-F5344CB8AC3E}">
        <p14:creationId xmlns:p14="http://schemas.microsoft.com/office/powerpoint/2010/main" val="932361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71F50-8F88-5844-47CA-7617B65D18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CB5C33-72EA-9CCB-FE0B-1C1152C49983}"/>
              </a:ext>
            </a:extLst>
          </p:cNvPr>
          <p:cNvSpPr>
            <a:spLocks noGrp="1"/>
          </p:cNvSpPr>
          <p:nvPr>
            <p:ph sz="half" idx="1"/>
          </p:nvPr>
        </p:nvSpPr>
        <p:spPr>
          <a:xfrm>
            <a:off x="838200" y="1690688"/>
            <a:ext cx="5181600" cy="46656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C3D636A-A571-EA08-4508-1D801F07BECE}"/>
              </a:ext>
            </a:extLst>
          </p:cNvPr>
          <p:cNvSpPr>
            <a:spLocks noGrp="1"/>
          </p:cNvSpPr>
          <p:nvPr>
            <p:ph sz="half" idx="2"/>
          </p:nvPr>
        </p:nvSpPr>
        <p:spPr>
          <a:xfrm>
            <a:off x="6172200" y="1690688"/>
            <a:ext cx="5181600" cy="46656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C6EF862-FB81-33F4-8B47-8DBD3B3A9170}"/>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6" name="Footer Placeholder 5">
            <a:extLst>
              <a:ext uri="{FF2B5EF4-FFF2-40B4-BE49-F238E27FC236}">
                <a16:creationId xmlns:a16="http://schemas.microsoft.com/office/drawing/2014/main" id="{2478C0D1-3766-3333-A3DA-6DA9F89188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FA1697-0850-2B46-8066-E7481B049F30}"/>
              </a:ext>
            </a:extLst>
          </p:cNvPr>
          <p:cNvSpPr>
            <a:spLocks noGrp="1"/>
          </p:cNvSpPr>
          <p:nvPr>
            <p:ph type="sldNum" sz="quarter" idx="12"/>
          </p:nvPr>
        </p:nvSpPr>
        <p:spPr/>
        <p:txBody>
          <a:bodyPr/>
          <a:lstStyle/>
          <a:p>
            <a:fld id="{F938A252-E75A-4E85-B12C-E014FC1E2377}" type="slidenum">
              <a:rPr lang="en-US" smtClean="0"/>
              <a:t>‹#›</a:t>
            </a:fld>
            <a:endParaRPr lang="en-US"/>
          </a:p>
        </p:txBody>
      </p:sp>
    </p:spTree>
    <p:extLst>
      <p:ext uri="{BB962C8B-B14F-4D97-AF65-F5344CB8AC3E}">
        <p14:creationId xmlns:p14="http://schemas.microsoft.com/office/powerpoint/2010/main" val="419473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61096-365E-2184-1780-17D69A04C5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C6865A-3379-A7C6-5971-1D9FA30964BD}"/>
              </a:ext>
            </a:extLst>
          </p:cNvPr>
          <p:cNvSpPr>
            <a:spLocks noGrp="1"/>
          </p:cNvSpPr>
          <p:nvPr>
            <p:ph type="body" idx="1"/>
          </p:nvPr>
        </p:nvSpPr>
        <p:spPr>
          <a:xfrm>
            <a:off x="839788" y="1681163"/>
            <a:ext cx="5157787" cy="657225"/>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F01B1D3-5841-E0B3-2114-0682F47E4700}"/>
              </a:ext>
            </a:extLst>
          </p:cNvPr>
          <p:cNvSpPr>
            <a:spLocks noGrp="1"/>
          </p:cNvSpPr>
          <p:nvPr>
            <p:ph sz="half" idx="2"/>
          </p:nvPr>
        </p:nvSpPr>
        <p:spPr>
          <a:xfrm>
            <a:off x="839788" y="2338388"/>
            <a:ext cx="5157787" cy="4017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3DD9602-98B2-A5E1-DDEC-B07C4F184F9D}"/>
              </a:ext>
            </a:extLst>
          </p:cNvPr>
          <p:cNvSpPr>
            <a:spLocks noGrp="1"/>
          </p:cNvSpPr>
          <p:nvPr>
            <p:ph type="body" sz="quarter" idx="3"/>
          </p:nvPr>
        </p:nvSpPr>
        <p:spPr>
          <a:xfrm>
            <a:off x="6172200" y="1681163"/>
            <a:ext cx="5183188" cy="657225"/>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5A5E8DE-DC0D-C4A4-FB42-F5F622736828}"/>
              </a:ext>
            </a:extLst>
          </p:cNvPr>
          <p:cNvSpPr>
            <a:spLocks noGrp="1"/>
          </p:cNvSpPr>
          <p:nvPr>
            <p:ph sz="quarter" idx="4"/>
          </p:nvPr>
        </p:nvSpPr>
        <p:spPr>
          <a:xfrm>
            <a:off x="6172200" y="2338388"/>
            <a:ext cx="5183188" cy="4017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FB2D825D-67FC-1C00-D24B-79FAFA36C598}"/>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8" name="Footer Placeholder 7">
            <a:extLst>
              <a:ext uri="{FF2B5EF4-FFF2-40B4-BE49-F238E27FC236}">
                <a16:creationId xmlns:a16="http://schemas.microsoft.com/office/drawing/2014/main" id="{8E294CE6-55A4-C362-B4A6-EFDEA7DEC7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4C3A4A-3485-A12B-6432-9E6ECD681678}"/>
              </a:ext>
            </a:extLst>
          </p:cNvPr>
          <p:cNvSpPr>
            <a:spLocks noGrp="1"/>
          </p:cNvSpPr>
          <p:nvPr>
            <p:ph type="sldNum" sz="quarter" idx="12"/>
          </p:nvPr>
        </p:nvSpPr>
        <p:spPr/>
        <p:txBody>
          <a:bodyPr/>
          <a:lstStyle/>
          <a:p>
            <a:fld id="{F938A252-E75A-4E85-B12C-E014FC1E2377}" type="slidenum">
              <a:rPr lang="en-US" smtClean="0"/>
              <a:t>‹#›</a:t>
            </a:fld>
            <a:endParaRPr lang="en-US"/>
          </a:p>
        </p:txBody>
      </p:sp>
    </p:spTree>
    <p:extLst>
      <p:ext uri="{BB962C8B-B14F-4D97-AF65-F5344CB8AC3E}">
        <p14:creationId xmlns:p14="http://schemas.microsoft.com/office/powerpoint/2010/main" val="4159871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61CE56-1E14-7356-5765-9DB43EA172CE}"/>
              </a:ext>
            </a:extLst>
          </p:cNvPr>
          <p:cNvSpPr>
            <a:spLocks noGrp="1"/>
          </p:cNvSpPr>
          <p:nvPr>
            <p:ph type="dt" sz="half" idx="10"/>
          </p:nvPr>
        </p:nvSpPr>
        <p:spPr/>
        <p:txBody>
          <a:bodyPr/>
          <a:lstStyle/>
          <a:p>
            <a:fld id="{5EAF5B55-F486-4DEF-85FE-9C98A335F135}" type="datetimeFigureOut">
              <a:rPr lang="en-US" smtClean="0"/>
              <a:t>2/20/2025</a:t>
            </a:fld>
            <a:endParaRPr lang="en-US"/>
          </a:p>
        </p:txBody>
      </p:sp>
      <p:sp>
        <p:nvSpPr>
          <p:cNvPr id="3" name="Footer Placeholder 2">
            <a:extLst>
              <a:ext uri="{FF2B5EF4-FFF2-40B4-BE49-F238E27FC236}">
                <a16:creationId xmlns:a16="http://schemas.microsoft.com/office/drawing/2014/main" id="{914F6A1F-EA42-9E48-97C8-A9EF447DEA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D86110-99F0-C763-B476-10B79A9DAAA9}"/>
              </a:ext>
            </a:extLst>
          </p:cNvPr>
          <p:cNvSpPr>
            <a:spLocks noGrp="1"/>
          </p:cNvSpPr>
          <p:nvPr>
            <p:ph type="sldNum" sz="quarter" idx="12"/>
          </p:nvPr>
        </p:nvSpPr>
        <p:spPr/>
        <p:txBody>
          <a:bodyPr/>
          <a:lstStyle/>
          <a:p>
            <a:fld id="{F938A252-E75A-4E85-B12C-E014FC1E2377}" type="slidenum">
              <a:rPr lang="en-US" smtClean="0"/>
              <a:t>‹#›</a:t>
            </a:fld>
            <a:endParaRPr lang="en-US"/>
          </a:p>
        </p:txBody>
      </p:sp>
      <p:pic>
        <p:nvPicPr>
          <p:cNvPr id="5" name="Picture 4">
            <a:extLst>
              <a:ext uri="{FF2B5EF4-FFF2-40B4-BE49-F238E27FC236}">
                <a16:creationId xmlns:a16="http://schemas.microsoft.com/office/drawing/2014/main" id="{34BA9D66-D340-8608-25D0-3D9149BDD09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l="13749" t="71429" r="43305" b="12222"/>
          <a:stretch/>
        </p:blipFill>
        <p:spPr>
          <a:xfrm>
            <a:off x="-335999" y="5380985"/>
            <a:ext cx="5236029" cy="1121230"/>
          </a:xfrm>
          <a:prstGeom prst="rect">
            <a:avLst/>
          </a:prstGeom>
        </p:spPr>
      </p:pic>
      <p:sp>
        <p:nvSpPr>
          <p:cNvPr id="7" name="Picture Placeholder 6">
            <a:extLst>
              <a:ext uri="{FF2B5EF4-FFF2-40B4-BE49-F238E27FC236}">
                <a16:creationId xmlns:a16="http://schemas.microsoft.com/office/drawing/2014/main" id="{6E0689FD-4929-BC57-171A-62CABDA7814E}"/>
              </a:ext>
            </a:extLst>
          </p:cNvPr>
          <p:cNvSpPr>
            <a:spLocks noGrp="1"/>
          </p:cNvSpPr>
          <p:nvPr>
            <p:ph type="pic" sz="quarter" idx="13"/>
          </p:nvPr>
        </p:nvSpPr>
        <p:spPr>
          <a:xfrm>
            <a:off x="412595" y="501650"/>
            <a:ext cx="11329639" cy="5531160"/>
          </a:xfrm>
        </p:spPr>
        <p:txBody>
          <a:bodyPr/>
          <a:lstStyle/>
          <a:p>
            <a:r>
              <a:rPr lang="en-US"/>
              <a:t>Click icon to add picture</a:t>
            </a:r>
          </a:p>
        </p:txBody>
      </p:sp>
      <p:pic>
        <p:nvPicPr>
          <p:cNvPr id="9" name="Picture 8">
            <a:extLst>
              <a:ext uri="{FF2B5EF4-FFF2-40B4-BE49-F238E27FC236}">
                <a16:creationId xmlns:a16="http://schemas.microsoft.com/office/drawing/2014/main" id="{0889CC80-D7D7-5EF0-D876-0986FF41733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15000" t="7315" r="48042" b="68193"/>
          <a:stretch/>
        </p:blipFill>
        <p:spPr>
          <a:xfrm rot="1134225">
            <a:off x="8108414" y="-181396"/>
            <a:ext cx="4505899" cy="1679690"/>
          </a:xfrm>
          <a:prstGeom prst="rect">
            <a:avLst/>
          </a:prstGeom>
        </p:spPr>
      </p:pic>
    </p:spTree>
    <p:extLst>
      <p:ext uri="{BB962C8B-B14F-4D97-AF65-F5344CB8AC3E}">
        <p14:creationId xmlns:p14="http://schemas.microsoft.com/office/powerpoint/2010/main" val="2255397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D4F6EF-6282-E8A4-0470-538FB5E28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C22FE44-7AB1-D0EE-F73C-B349D1C4056D}"/>
              </a:ext>
            </a:extLst>
          </p:cNvPr>
          <p:cNvSpPr>
            <a:spLocks noGrp="1"/>
          </p:cNvSpPr>
          <p:nvPr>
            <p:ph type="body" idx="1"/>
          </p:nvPr>
        </p:nvSpPr>
        <p:spPr>
          <a:xfrm>
            <a:off x="838200" y="1690688"/>
            <a:ext cx="10515600" cy="4665662"/>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F5266B7-7069-5620-B1E0-9903E5434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AF5B55-F486-4DEF-85FE-9C98A335F135}" type="datetimeFigureOut">
              <a:rPr lang="en-US" smtClean="0"/>
              <a:t>2/20/2025</a:t>
            </a:fld>
            <a:endParaRPr lang="en-US" dirty="0"/>
          </a:p>
        </p:txBody>
      </p:sp>
      <p:sp>
        <p:nvSpPr>
          <p:cNvPr id="5" name="Footer Placeholder 4">
            <a:extLst>
              <a:ext uri="{FF2B5EF4-FFF2-40B4-BE49-F238E27FC236}">
                <a16:creationId xmlns:a16="http://schemas.microsoft.com/office/drawing/2014/main" id="{F28C2200-B2F9-9C1B-30FB-F3E2299ABE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1C1516-734D-18E1-84B8-E14E88F0BA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38A252-E75A-4E85-B12C-E014FC1E2377}" type="slidenum">
              <a:rPr lang="en-US" smtClean="0"/>
              <a:t>‹#›</a:t>
            </a:fld>
            <a:endParaRPr lang="en-US"/>
          </a:p>
        </p:txBody>
      </p:sp>
      <p:pic>
        <p:nvPicPr>
          <p:cNvPr id="9" name="Picture 8">
            <a:extLst>
              <a:ext uri="{FF2B5EF4-FFF2-40B4-BE49-F238E27FC236}">
                <a16:creationId xmlns:a16="http://schemas.microsoft.com/office/drawing/2014/main" id="{C1304A67-C666-5926-1F32-B507B543D6DC}"/>
              </a:ext>
            </a:extLst>
          </p:cNvPr>
          <p:cNvPicPr>
            <a:picLocks noChangeAspect="1"/>
          </p:cNvPicPr>
          <p:nvPr/>
        </p:nvPicPr>
        <p:blipFill>
          <a:blip r:embed="rId15">
            <a:alphaModFix amt="18000"/>
            <a:extLst>
              <a:ext uri="{BEBA8EAE-BF5A-486C-A8C5-ECC9F3942E4B}">
                <a14:imgProps xmlns:a14="http://schemas.microsoft.com/office/drawing/2010/main">
                  <a14:imgLayer r:embed="rId16">
                    <a14:imgEffect>
                      <a14:brightnessContrast bright="100000" contrast="-10000"/>
                    </a14:imgEffect>
                  </a14:imgLayer>
                </a14:imgProps>
              </a:ext>
              <a:ext uri="{28A0092B-C50C-407E-A947-70E740481C1C}">
                <a14:useLocalDpi xmlns:a14="http://schemas.microsoft.com/office/drawing/2010/main" val="0"/>
              </a:ext>
            </a:extLst>
          </a:blip>
          <a:srcRect/>
          <a:stretch/>
        </p:blipFill>
        <p:spPr>
          <a:xfrm>
            <a:off x="9982200" y="4681728"/>
            <a:ext cx="2176272" cy="2176272"/>
          </a:xfrm>
          <a:prstGeom prst="rect">
            <a:avLst/>
          </a:prstGeom>
        </p:spPr>
      </p:pic>
      <p:pic>
        <p:nvPicPr>
          <p:cNvPr id="7" name="Picture 6">
            <a:extLst>
              <a:ext uri="{FF2B5EF4-FFF2-40B4-BE49-F238E27FC236}">
                <a16:creationId xmlns:a16="http://schemas.microsoft.com/office/drawing/2014/main" id="{8F9DCFDB-704E-6708-035F-12A9EE82D2E7}"/>
              </a:ext>
              <a:ext uri="{C183D7F6-B498-43B3-948B-1728B52AA6E4}">
                <adec:decorative xmlns:adec="http://schemas.microsoft.com/office/drawing/2017/decorative" val="1"/>
              </a:ext>
            </a:extLst>
          </p:cNvPr>
          <p:cNvPicPr>
            <a:picLocks noChangeAspect="1"/>
          </p:cNvPicPr>
          <p:nvPr userDrawn="1"/>
        </p:nvPicPr>
        <p:blipFill>
          <a:blip r:embed="rId15">
            <a:alphaModFix amt="18000"/>
            <a:extLst>
              <a:ext uri="{BEBA8EAE-BF5A-486C-A8C5-ECC9F3942E4B}">
                <a14:imgProps xmlns:a14="http://schemas.microsoft.com/office/drawing/2010/main">
                  <a14:imgLayer r:embed="rId16">
                    <a14:imgEffect>
                      <a14:brightnessContrast bright="100000" contrast="-10000"/>
                    </a14:imgEffect>
                  </a14:imgLayer>
                </a14:imgProps>
              </a:ext>
              <a:ext uri="{28A0092B-C50C-407E-A947-70E740481C1C}">
                <a14:useLocalDpi xmlns:a14="http://schemas.microsoft.com/office/drawing/2010/main" val="0"/>
              </a:ext>
            </a:extLst>
          </a:blip>
          <a:srcRect/>
          <a:stretch/>
        </p:blipFill>
        <p:spPr>
          <a:xfrm>
            <a:off x="9982200" y="4681728"/>
            <a:ext cx="2176272" cy="2176272"/>
          </a:xfrm>
          <a:prstGeom prst="rect">
            <a:avLst/>
          </a:prstGeom>
        </p:spPr>
      </p:pic>
    </p:spTree>
    <p:extLst>
      <p:ext uri="{BB962C8B-B14F-4D97-AF65-F5344CB8AC3E}">
        <p14:creationId xmlns:p14="http://schemas.microsoft.com/office/powerpoint/2010/main" val="2157933582"/>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6" r:id="rId9"/>
    <p:sldLayoutId id="2147483737" r:id="rId10"/>
    <p:sldLayoutId id="2147483738" r:id="rId11"/>
    <p:sldLayoutId id="2147483735" r:id="rId12"/>
  </p:sldLayoutIdLst>
  <p:txStyles>
    <p:titleStyle>
      <a:lvl1pPr algn="l" defTabSz="914400" rtl="0" eaLnBrk="1" latinLnBrk="0" hangingPunct="1">
        <a:lnSpc>
          <a:spcPct val="90000"/>
        </a:lnSpc>
        <a:spcBef>
          <a:spcPct val="0"/>
        </a:spcBef>
        <a:buNone/>
        <a:defRPr sz="4800" b="1" kern="1200" cap="small" baseline="0">
          <a:solidFill>
            <a:schemeClr val="tx1"/>
          </a:solidFill>
          <a:latin typeface="Bahnschrift SemiCondensed"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4000" kern="1200">
          <a:solidFill>
            <a:schemeClr val="tx1"/>
          </a:solidFill>
          <a:latin typeface="Bahnschrift SemiBold SemiConden"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600" kern="1200">
          <a:solidFill>
            <a:schemeClr val="tx1"/>
          </a:solidFill>
          <a:latin typeface="Bahnschrift SemiCondensed"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91EF1-F6C1-28BD-9AD1-D724E1129562}"/>
              </a:ext>
            </a:extLst>
          </p:cNvPr>
          <p:cNvSpPr>
            <a:spLocks noGrp="1"/>
          </p:cNvSpPr>
          <p:nvPr>
            <p:ph type="ctrTitle"/>
          </p:nvPr>
        </p:nvSpPr>
        <p:spPr>
          <a:xfrm>
            <a:off x="1927025" y="30115"/>
            <a:ext cx="9144000" cy="2387600"/>
          </a:xfrm>
        </p:spPr>
        <p:txBody>
          <a:bodyPr/>
          <a:lstStyle/>
          <a:p>
            <a:r>
              <a:rPr lang="en-US" dirty="0"/>
              <a:t>Cleaning Up The </a:t>
            </a:r>
            <a:br>
              <a:rPr lang="en-US" dirty="0"/>
            </a:br>
            <a:r>
              <a:rPr lang="en-US" dirty="0"/>
              <a:t>Catalog</a:t>
            </a:r>
          </a:p>
        </p:txBody>
      </p:sp>
      <p:sp>
        <p:nvSpPr>
          <p:cNvPr id="3" name="Subtitle 2">
            <a:extLst>
              <a:ext uri="{FF2B5EF4-FFF2-40B4-BE49-F238E27FC236}">
                <a16:creationId xmlns:a16="http://schemas.microsoft.com/office/drawing/2014/main" id="{821C13B2-2CA7-51F4-740E-B558F5708D8B}"/>
              </a:ext>
            </a:extLst>
          </p:cNvPr>
          <p:cNvSpPr>
            <a:spLocks noGrp="1"/>
          </p:cNvSpPr>
          <p:nvPr>
            <p:ph type="subTitle" idx="1"/>
          </p:nvPr>
        </p:nvSpPr>
        <p:spPr>
          <a:xfrm>
            <a:off x="1927025" y="2739157"/>
            <a:ext cx="9144000" cy="2664947"/>
          </a:xfrm>
        </p:spPr>
        <p:txBody>
          <a:bodyPr/>
          <a:lstStyle/>
          <a:p>
            <a:r>
              <a:rPr lang="en-US" dirty="0"/>
              <a:t>Meghan McCormack – </a:t>
            </a:r>
            <a:br>
              <a:rPr lang="en-US" dirty="0"/>
            </a:br>
            <a:r>
              <a:rPr lang="en-US" dirty="0"/>
              <a:t>Wolfner Talking Book and Braille Library</a:t>
            </a:r>
          </a:p>
        </p:txBody>
      </p:sp>
      <p:pic>
        <p:nvPicPr>
          <p:cNvPr id="9" name="Picture 8" descr="#KLAS UC 2025 conference logo">
            <a:extLst>
              <a:ext uri="{FF2B5EF4-FFF2-40B4-BE49-F238E27FC236}">
                <a16:creationId xmlns:a16="http://schemas.microsoft.com/office/drawing/2014/main" id="{673E4C63-FCD9-0884-2F41-F2AFD56D71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889" y="4681728"/>
            <a:ext cx="2176272" cy="2176272"/>
          </a:xfrm>
          <a:prstGeom prst="rect">
            <a:avLst/>
          </a:prstGeom>
        </p:spPr>
      </p:pic>
      <p:pic>
        <p:nvPicPr>
          <p:cNvPr id="5" name="Picture 10" descr="Slimed Card Catalog screen capture from &quot;Ghostbusters&quot; 1984.">
            <a:extLst>
              <a:ext uri="{FF2B5EF4-FFF2-40B4-BE49-F238E27FC236}">
                <a16:creationId xmlns:a16="http://schemas.microsoft.com/office/drawing/2014/main" id="{AC326DD2-A75C-478A-8234-6A6B325B7B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1352" y="4395731"/>
            <a:ext cx="4124448" cy="22623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Ghostbusters, 1984, cards flying out of the card catalog">
            <a:extLst>
              <a:ext uri="{FF2B5EF4-FFF2-40B4-BE49-F238E27FC236}">
                <a16:creationId xmlns:a16="http://schemas.microsoft.com/office/drawing/2014/main" id="{191C88EE-0B78-44A3-BA85-5DB67AD17A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509" y="4373387"/>
            <a:ext cx="4990447" cy="2262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3010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2F461-AB4F-4641-AE70-73B2CF7B6C74}"/>
              </a:ext>
            </a:extLst>
          </p:cNvPr>
          <p:cNvSpPr>
            <a:spLocks noGrp="1"/>
          </p:cNvSpPr>
          <p:nvPr>
            <p:ph type="title"/>
          </p:nvPr>
        </p:nvSpPr>
        <p:spPr>
          <a:xfrm>
            <a:off x="0" y="0"/>
            <a:ext cx="10515600" cy="816630"/>
          </a:xfrm>
        </p:spPr>
        <p:txBody>
          <a:bodyPr/>
          <a:lstStyle/>
          <a:p>
            <a:r>
              <a:rPr lang="en-US" dirty="0"/>
              <a:t>What the 306 can look like</a:t>
            </a:r>
          </a:p>
        </p:txBody>
      </p:sp>
      <p:pic>
        <p:nvPicPr>
          <p:cNvPr id="3" name="Picture 2">
            <a:extLst>
              <a:ext uri="{FF2B5EF4-FFF2-40B4-BE49-F238E27FC236}">
                <a16:creationId xmlns:a16="http://schemas.microsoft.com/office/drawing/2014/main" id="{6C6386E9-F062-4839-8593-FBD88DA14D34}"/>
              </a:ext>
            </a:extLst>
          </p:cNvPr>
          <p:cNvPicPr>
            <a:picLocks noChangeAspect="1"/>
          </p:cNvPicPr>
          <p:nvPr/>
        </p:nvPicPr>
        <p:blipFill>
          <a:blip r:embed="rId2"/>
          <a:stretch>
            <a:fillRect/>
          </a:stretch>
        </p:blipFill>
        <p:spPr>
          <a:xfrm>
            <a:off x="4456642" y="816630"/>
            <a:ext cx="7582958" cy="5944430"/>
          </a:xfrm>
          <a:prstGeom prst="rect">
            <a:avLst/>
          </a:prstGeom>
        </p:spPr>
      </p:pic>
      <p:sp>
        <p:nvSpPr>
          <p:cNvPr id="4" name="TextBox 3">
            <a:extLst>
              <a:ext uri="{FF2B5EF4-FFF2-40B4-BE49-F238E27FC236}">
                <a16:creationId xmlns:a16="http://schemas.microsoft.com/office/drawing/2014/main" id="{644057BB-DA6D-4BFD-BB11-1A40E7E01C19}"/>
              </a:ext>
            </a:extLst>
          </p:cNvPr>
          <p:cNvSpPr txBox="1"/>
          <p:nvPr/>
        </p:nvSpPr>
        <p:spPr>
          <a:xfrm>
            <a:off x="253844" y="927848"/>
            <a:ext cx="3859306" cy="3970318"/>
          </a:xfrm>
          <a:prstGeom prst="rect">
            <a:avLst/>
          </a:prstGeom>
          <a:noFill/>
        </p:spPr>
        <p:txBody>
          <a:bodyPr wrap="square" rtlCol="0">
            <a:spAutoFit/>
          </a:bodyPr>
          <a:lstStyle/>
          <a:p>
            <a:r>
              <a:rPr lang="en-US" dirty="0"/>
              <a:t>QUERY THAT FOUND THIS</a:t>
            </a:r>
          </a:p>
          <a:p>
            <a:endParaRPr lang="en-US" dirty="0"/>
          </a:p>
          <a:p>
            <a:r>
              <a:rPr lang="en-US" dirty="0">
                <a:solidFill>
                  <a:srgbClr val="FFFF00"/>
                </a:solidFill>
              </a:rPr>
              <a:t>MARC Tag -&gt; Tag -&gt; Begins -&gt; 306</a:t>
            </a:r>
          </a:p>
          <a:p>
            <a:r>
              <a:rPr lang="en-US" dirty="0">
                <a:solidFill>
                  <a:srgbClr val="FFFF00"/>
                </a:solidFill>
              </a:rPr>
              <a:t>MARC Tag -&gt; Subfield -&gt; begins -&gt; a</a:t>
            </a:r>
          </a:p>
          <a:p>
            <a:r>
              <a:rPr lang="en-US" dirty="0">
                <a:solidFill>
                  <a:srgbClr val="FFFF00"/>
                </a:solidFill>
              </a:rPr>
              <a:t>MARC Tag -&gt; Data -&gt; is between -&gt;</a:t>
            </a:r>
          </a:p>
          <a:p>
            <a:r>
              <a:rPr lang="en-US" dirty="0">
                <a:solidFill>
                  <a:srgbClr val="FFFF00"/>
                </a:solidFill>
              </a:rPr>
              <a:t>       240000 and 9999999</a:t>
            </a:r>
          </a:p>
          <a:p>
            <a:r>
              <a:rPr lang="en-US" dirty="0">
                <a:solidFill>
                  <a:srgbClr val="FFFF00"/>
                </a:solidFill>
              </a:rPr>
              <a:t>           (24 hours, 0 minutes and high </a:t>
            </a:r>
          </a:p>
          <a:p>
            <a:r>
              <a:rPr lang="en-US" dirty="0">
                <a:solidFill>
                  <a:srgbClr val="FFFF00"/>
                </a:solidFill>
              </a:rPr>
              <a:t>            number)</a:t>
            </a:r>
          </a:p>
          <a:p>
            <a:r>
              <a:rPr lang="en-US" dirty="0" err="1">
                <a:solidFill>
                  <a:srgbClr val="FFFF00"/>
                </a:solidFill>
              </a:rPr>
              <a:t>BibRec</a:t>
            </a:r>
            <a:r>
              <a:rPr lang="en-US" dirty="0">
                <a:solidFill>
                  <a:srgbClr val="FFFF00"/>
                </a:solidFill>
              </a:rPr>
              <a:t> -&gt; Title Status -&gt; begins -&gt; A</a:t>
            </a:r>
          </a:p>
          <a:p>
            <a:endParaRPr lang="en-US" dirty="0">
              <a:solidFill>
                <a:srgbClr val="FFFF00"/>
              </a:solidFill>
            </a:endParaRPr>
          </a:p>
          <a:p>
            <a:r>
              <a:rPr lang="en-US" dirty="0"/>
              <a:t>This query should return only </a:t>
            </a:r>
            <a:r>
              <a:rPr lang="en-US" u="sng" dirty="0">
                <a:solidFill>
                  <a:schemeClr val="accent1">
                    <a:lumMod val="50000"/>
                    <a:lumOff val="50000"/>
                  </a:schemeClr>
                </a:solidFill>
              </a:rPr>
              <a:t>Very Long </a:t>
            </a:r>
            <a:r>
              <a:rPr lang="en-US" dirty="0"/>
              <a:t>digital books. (Less than 6,000 titles)</a:t>
            </a:r>
          </a:p>
          <a:p>
            <a:endParaRPr lang="en-US" dirty="0"/>
          </a:p>
          <a:p>
            <a:endParaRPr lang="en-US" dirty="0"/>
          </a:p>
        </p:txBody>
      </p:sp>
    </p:spTree>
    <p:extLst>
      <p:ext uri="{BB962C8B-B14F-4D97-AF65-F5344CB8AC3E}">
        <p14:creationId xmlns:p14="http://schemas.microsoft.com/office/powerpoint/2010/main" val="678808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FAB20-3B82-4170-B3E7-6403AF698CA5}"/>
              </a:ext>
            </a:extLst>
          </p:cNvPr>
          <p:cNvSpPr>
            <a:spLocks noGrp="1"/>
          </p:cNvSpPr>
          <p:nvPr>
            <p:ph type="title"/>
          </p:nvPr>
        </p:nvSpPr>
        <p:spPr>
          <a:xfrm>
            <a:off x="838200" y="0"/>
            <a:ext cx="10515600" cy="1325563"/>
          </a:xfrm>
        </p:spPr>
        <p:txBody>
          <a:bodyPr/>
          <a:lstStyle/>
          <a:p>
            <a:r>
              <a:rPr lang="en-US" dirty="0"/>
              <a:t>Wrong MARC Tag</a:t>
            </a:r>
          </a:p>
        </p:txBody>
      </p:sp>
      <p:pic>
        <p:nvPicPr>
          <p:cNvPr id="3" name="Picture 2">
            <a:extLst>
              <a:ext uri="{FF2B5EF4-FFF2-40B4-BE49-F238E27FC236}">
                <a16:creationId xmlns:a16="http://schemas.microsoft.com/office/drawing/2014/main" id="{65DF9B70-E7DB-4046-8B02-1D26CDB7E701}"/>
              </a:ext>
            </a:extLst>
          </p:cNvPr>
          <p:cNvPicPr>
            <a:picLocks noChangeAspect="1"/>
          </p:cNvPicPr>
          <p:nvPr/>
        </p:nvPicPr>
        <p:blipFill>
          <a:blip r:embed="rId2"/>
          <a:stretch>
            <a:fillRect/>
          </a:stretch>
        </p:blipFill>
        <p:spPr>
          <a:xfrm>
            <a:off x="53788" y="1062768"/>
            <a:ext cx="12084424" cy="3172606"/>
          </a:xfrm>
          <a:prstGeom prst="rect">
            <a:avLst/>
          </a:prstGeom>
        </p:spPr>
      </p:pic>
      <p:sp>
        <p:nvSpPr>
          <p:cNvPr id="5" name="TextBox 4">
            <a:extLst>
              <a:ext uri="{FF2B5EF4-FFF2-40B4-BE49-F238E27FC236}">
                <a16:creationId xmlns:a16="http://schemas.microsoft.com/office/drawing/2014/main" id="{D1B0D97C-687B-4C09-96A9-EE67714938D3}"/>
              </a:ext>
            </a:extLst>
          </p:cNvPr>
          <p:cNvSpPr txBox="1"/>
          <p:nvPr/>
        </p:nvSpPr>
        <p:spPr>
          <a:xfrm>
            <a:off x="2420470" y="4760259"/>
            <a:ext cx="6844553" cy="1477328"/>
          </a:xfrm>
          <a:prstGeom prst="rect">
            <a:avLst/>
          </a:prstGeom>
          <a:noFill/>
        </p:spPr>
        <p:txBody>
          <a:bodyPr wrap="square" rtlCol="0">
            <a:spAutoFit/>
          </a:bodyPr>
          <a:lstStyle/>
          <a:p>
            <a:r>
              <a:rPr lang="en-US" dirty="0"/>
              <a:t>I’ve yet to find a field in Excel that can’t be used to double check what I am trying to find and correct. In this case, sort alt length, A to Z. Yes, there are thousands of records, but a removing records that already have “Very long book” applied narrows results, and a quick scan can usually show the oddities and prevent codes from being applied in error.</a:t>
            </a:r>
          </a:p>
        </p:txBody>
      </p:sp>
    </p:spTree>
    <p:extLst>
      <p:ext uri="{BB962C8B-B14F-4D97-AF65-F5344CB8AC3E}">
        <p14:creationId xmlns:p14="http://schemas.microsoft.com/office/powerpoint/2010/main" val="1492201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E9BAC1-B361-4EB8-A9E9-3962E43DED84}"/>
              </a:ext>
            </a:extLst>
          </p:cNvPr>
          <p:cNvPicPr>
            <a:picLocks noChangeAspect="1"/>
          </p:cNvPicPr>
          <p:nvPr/>
        </p:nvPicPr>
        <p:blipFill>
          <a:blip r:embed="rId2"/>
          <a:stretch>
            <a:fillRect/>
          </a:stretch>
        </p:blipFill>
        <p:spPr>
          <a:xfrm>
            <a:off x="17929" y="901701"/>
            <a:ext cx="11970462" cy="4660899"/>
          </a:xfrm>
          <a:prstGeom prst="rect">
            <a:avLst/>
          </a:prstGeom>
        </p:spPr>
      </p:pic>
      <p:sp>
        <p:nvSpPr>
          <p:cNvPr id="4" name="TextBox 3">
            <a:extLst>
              <a:ext uri="{FF2B5EF4-FFF2-40B4-BE49-F238E27FC236}">
                <a16:creationId xmlns:a16="http://schemas.microsoft.com/office/drawing/2014/main" id="{9FFB7FA8-5268-4197-B703-D224A5EDE891}"/>
              </a:ext>
            </a:extLst>
          </p:cNvPr>
          <p:cNvSpPr txBox="1"/>
          <p:nvPr/>
        </p:nvSpPr>
        <p:spPr>
          <a:xfrm>
            <a:off x="3673288" y="197224"/>
            <a:ext cx="4137671" cy="584775"/>
          </a:xfrm>
          <a:prstGeom prst="rect">
            <a:avLst/>
          </a:prstGeom>
          <a:noFill/>
        </p:spPr>
        <p:txBody>
          <a:bodyPr wrap="none" rtlCol="0">
            <a:spAutoFit/>
          </a:bodyPr>
          <a:lstStyle/>
          <a:p>
            <a:r>
              <a:rPr lang="en-US" sz="3200" dirty="0"/>
              <a:t>GRADE CODE INCORRECT</a:t>
            </a:r>
          </a:p>
        </p:txBody>
      </p:sp>
      <p:sp>
        <p:nvSpPr>
          <p:cNvPr id="5" name="TextBox 4">
            <a:extLst>
              <a:ext uri="{FF2B5EF4-FFF2-40B4-BE49-F238E27FC236}">
                <a16:creationId xmlns:a16="http://schemas.microsoft.com/office/drawing/2014/main" id="{A4865B7D-14E1-4C10-9164-649AB6FB91A2}"/>
              </a:ext>
            </a:extLst>
          </p:cNvPr>
          <p:cNvSpPr txBox="1"/>
          <p:nvPr/>
        </p:nvSpPr>
        <p:spPr>
          <a:xfrm>
            <a:off x="4935070" y="5682302"/>
            <a:ext cx="5392271" cy="646331"/>
          </a:xfrm>
          <a:prstGeom prst="rect">
            <a:avLst/>
          </a:prstGeom>
          <a:noFill/>
        </p:spPr>
        <p:txBody>
          <a:bodyPr wrap="square" rtlCol="0">
            <a:spAutoFit/>
          </a:bodyPr>
          <a:lstStyle/>
          <a:p>
            <a:r>
              <a:rPr lang="en-US" dirty="0"/>
              <a:t>This one has multiple ways to think about and search for what needs changing</a:t>
            </a:r>
          </a:p>
        </p:txBody>
      </p:sp>
    </p:spTree>
    <p:extLst>
      <p:ext uri="{BB962C8B-B14F-4D97-AF65-F5344CB8AC3E}">
        <p14:creationId xmlns:p14="http://schemas.microsoft.com/office/powerpoint/2010/main" val="547364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librarian Altoz faces Kirk directly at his library in Sarpeidon in 'All Our Yesterdays'">
            <a:extLst>
              <a:ext uri="{FF2B5EF4-FFF2-40B4-BE49-F238E27FC236}">
                <a16:creationId xmlns:a16="http://schemas.microsoft.com/office/drawing/2014/main" id="{FCF81881-B071-4BA9-9D3A-7D73BE40C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5155" y="125132"/>
            <a:ext cx="4199467" cy="3149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66AFF96-E4F8-494D-AA69-3CBD6D988D50}"/>
              </a:ext>
            </a:extLst>
          </p:cNvPr>
          <p:cNvSpPr txBox="1"/>
          <p:nvPr/>
        </p:nvSpPr>
        <p:spPr>
          <a:xfrm>
            <a:off x="1358154" y="125132"/>
            <a:ext cx="5142755" cy="769441"/>
          </a:xfrm>
          <a:prstGeom prst="rect">
            <a:avLst/>
          </a:prstGeom>
          <a:noFill/>
        </p:spPr>
        <p:txBody>
          <a:bodyPr wrap="none" rtlCol="0">
            <a:spAutoFit/>
          </a:bodyPr>
          <a:lstStyle/>
          <a:p>
            <a:r>
              <a:rPr lang="en-US" sz="4400" dirty="0"/>
              <a:t>Grade Code Anomalies</a:t>
            </a:r>
          </a:p>
        </p:txBody>
      </p:sp>
      <p:pic>
        <p:nvPicPr>
          <p:cNvPr id="7" name="Picture 6">
            <a:extLst>
              <a:ext uri="{FF2B5EF4-FFF2-40B4-BE49-F238E27FC236}">
                <a16:creationId xmlns:a16="http://schemas.microsoft.com/office/drawing/2014/main" id="{0BF2EE27-3EDD-4E54-B66B-32F43407B637}"/>
              </a:ext>
            </a:extLst>
          </p:cNvPr>
          <p:cNvPicPr>
            <a:picLocks noChangeAspect="1"/>
          </p:cNvPicPr>
          <p:nvPr/>
        </p:nvPicPr>
        <p:blipFill>
          <a:blip r:embed="rId3"/>
          <a:stretch>
            <a:fillRect/>
          </a:stretch>
        </p:blipFill>
        <p:spPr>
          <a:xfrm>
            <a:off x="167378" y="894572"/>
            <a:ext cx="7295740" cy="4703401"/>
          </a:xfrm>
          <a:prstGeom prst="rect">
            <a:avLst/>
          </a:prstGeom>
        </p:spPr>
      </p:pic>
      <p:sp>
        <p:nvSpPr>
          <p:cNvPr id="9" name="TextBox 8">
            <a:extLst>
              <a:ext uri="{FF2B5EF4-FFF2-40B4-BE49-F238E27FC236}">
                <a16:creationId xmlns:a16="http://schemas.microsoft.com/office/drawing/2014/main" id="{200E8A67-CE35-4F95-88CE-3856FB730683}"/>
              </a:ext>
            </a:extLst>
          </p:cNvPr>
          <p:cNvSpPr txBox="1"/>
          <p:nvPr/>
        </p:nvSpPr>
        <p:spPr>
          <a:xfrm>
            <a:off x="7825156" y="3684494"/>
            <a:ext cx="3993876" cy="1754326"/>
          </a:xfrm>
          <a:prstGeom prst="rect">
            <a:avLst/>
          </a:prstGeom>
          <a:noFill/>
        </p:spPr>
        <p:txBody>
          <a:bodyPr wrap="square" rtlCol="0">
            <a:spAutoFit/>
          </a:bodyPr>
          <a:lstStyle/>
          <a:p>
            <a:r>
              <a:rPr lang="en-US" dirty="0"/>
              <a:t>Subjects and annotations match, but the Grade code is wrong, so it likely won’t circulate to children most interested in it.</a:t>
            </a:r>
          </a:p>
          <a:p>
            <a:endParaRPr lang="en-US" dirty="0"/>
          </a:p>
          <a:p>
            <a:r>
              <a:rPr lang="en-US" dirty="0"/>
              <a:t>You can query looking for grades that are mismatched with subject codes.</a:t>
            </a:r>
          </a:p>
        </p:txBody>
      </p:sp>
    </p:spTree>
    <p:extLst>
      <p:ext uri="{BB962C8B-B14F-4D97-AF65-F5344CB8AC3E}">
        <p14:creationId xmlns:p14="http://schemas.microsoft.com/office/powerpoint/2010/main" val="1995997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5CE12A-1CAC-44BF-B954-483291EB0C7B}"/>
              </a:ext>
            </a:extLst>
          </p:cNvPr>
          <p:cNvPicPr>
            <a:picLocks noChangeAspect="1"/>
          </p:cNvPicPr>
          <p:nvPr/>
        </p:nvPicPr>
        <p:blipFill>
          <a:blip r:embed="rId2"/>
          <a:stretch>
            <a:fillRect/>
          </a:stretch>
        </p:blipFill>
        <p:spPr>
          <a:xfrm>
            <a:off x="6372715" y="3053353"/>
            <a:ext cx="5819285" cy="3684494"/>
          </a:xfrm>
          <a:prstGeom prst="rect">
            <a:avLst/>
          </a:prstGeom>
        </p:spPr>
      </p:pic>
      <p:pic>
        <p:nvPicPr>
          <p:cNvPr id="4" name="Picture 3">
            <a:extLst>
              <a:ext uri="{FF2B5EF4-FFF2-40B4-BE49-F238E27FC236}">
                <a16:creationId xmlns:a16="http://schemas.microsoft.com/office/drawing/2014/main" id="{961D0465-E926-4FB4-BDB6-C4F1BFF6EF0F}"/>
              </a:ext>
            </a:extLst>
          </p:cNvPr>
          <p:cNvPicPr>
            <a:picLocks noChangeAspect="1"/>
          </p:cNvPicPr>
          <p:nvPr/>
        </p:nvPicPr>
        <p:blipFill>
          <a:blip r:embed="rId3"/>
          <a:stretch>
            <a:fillRect/>
          </a:stretch>
        </p:blipFill>
        <p:spPr>
          <a:xfrm>
            <a:off x="156394" y="120153"/>
            <a:ext cx="6430272" cy="4172532"/>
          </a:xfrm>
          <a:prstGeom prst="rect">
            <a:avLst/>
          </a:prstGeom>
        </p:spPr>
      </p:pic>
      <p:sp>
        <p:nvSpPr>
          <p:cNvPr id="5" name="TextBox 4">
            <a:extLst>
              <a:ext uri="{FF2B5EF4-FFF2-40B4-BE49-F238E27FC236}">
                <a16:creationId xmlns:a16="http://schemas.microsoft.com/office/drawing/2014/main" id="{B1981F67-CA3E-42D5-8862-6D13CDC81A0E}"/>
              </a:ext>
            </a:extLst>
          </p:cNvPr>
          <p:cNvSpPr txBox="1"/>
          <p:nvPr/>
        </p:nvSpPr>
        <p:spPr>
          <a:xfrm>
            <a:off x="510989" y="4572434"/>
            <a:ext cx="3630706" cy="923330"/>
          </a:xfrm>
          <a:prstGeom prst="rect">
            <a:avLst/>
          </a:prstGeom>
          <a:noFill/>
        </p:spPr>
        <p:txBody>
          <a:bodyPr wrap="square" rtlCol="0">
            <a:spAutoFit/>
          </a:bodyPr>
          <a:lstStyle/>
          <a:p>
            <a:r>
              <a:rPr lang="en-US" dirty="0"/>
              <a:t>Call Numbers…They’re great., except when they’re wrong. Always double check with </a:t>
            </a:r>
            <a:r>
              <a:rPr lang="en-US" dirty="0" err="1"/>
              <a:t>TomCat</a:t>
            </a:r>
            <a:r>
              <a:rPr lang="en-US"/>
              <a:t>. </a:t>
            </a:r>
            <a:endParaRPr lang="en-US" dirty="0"/>
          </a:p>
        </p:txBody>
      </p:sp>
    </p:spTree>
    <p:extLst>
      <p:ext uri="{BB962C8B-B14F-4D97-AF65-F5344CB8AC3E}">
        <p14:creationId xmlns:p14="http://schemas.microsoft.com/office/powerpoint/2010/main" val="2264654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7895-C90B-4F23-8BE0-49D559A589C3}"/>
              </a:ext>
            </a:extLst>
          </p:cNvPr>
          <p:cNvSpPr>
            <a:spLocks noGrp="1"/>
          </p:cNvSpPr>
          <p:nvPr>
            <p:ph type="title"/>
          </p:nvPr>
        </p:nvSpPr>
        <p:spPr>
          <a:xfrm>
            <a:off x="4133850" y="365125"/>
            <a:ext cx="2743200" cy="1325563"/>
          </a:xfrm>
        </p:spPr>
        <p:txBody>
          <a:bodyPr>
            <a:noAutofit/>
          </a:bodyPr>
          <a:lstStyle/>
          <a:p>
            <a:r>
              <a:rPr lang="en-US" sz="5000" dirty="0"/>
              <a:t>Fun Facts</a:t>
            </a:r>
          </a:p>
        </p:txBody>
      </p:sp>
      <p:sp>
        <p:nvSpPr>
          <p:cNvPr id="3" name="TextBox 2">
            <a:extLst>
              <a:ext uri="{FF2B5EF4-FFF2-40B4-BE49-F238E27FC236}">
                <a16:creationId xmlns:a16="http://schemas.microsoft.com/office/drawing/2014/main" id="{DA938E5C-60E7-46F6-BFBD-461E7414AA81}"/>
              </a:ext>
            </a:extLst>
          </p:cNvPr>
          <p:cNvSpPr txBox="1"/>
          <p:nvPr/>
        </p:nvSpPr>
        <p:spPr>
          <a:xfrm>
            <a:off x="409575" y="1809750"/>
            <a:ext cx="6286500" cy="3693319"/>
          </a:xfrm>
          <a:prstGeom prst="rect">
            <a:avLst/>
          </a:prstGeom>
          <a:noFill/>
        </p:spPr>
        <p:txBody>
          <a:bodyPr wrap="square" rtlCol="0">
            <a:spAutoFit/>
          </a:bodyPr>
          <a:lstStyle/>
          <a:p>
            <a:r>
              <a:rPr lang="en-US" dirty="0"/>
              <a:t>Subject codes are written over by KLAS if a record is reloaded.</a:t>
            </a:r>
          </a:p>
          <a:p>
            <a:endParaRPr lang="en-US" dirty="0"/>
          </a:p>
          <a:p>
            <a:r>
              <a:rPr lang="en-US" dirty="0"/>
              <a:t>So some work can slowly be lost. Keeping an eye on the reuploaded and the records with the NEW Cataloging source code.</a:t>
            </a:r>
          </a:p>
          <a:p>
            <a:endParaRPr lang="en-US" dirty="0"/>
          </a:p>
          <a:p>
            <a:r>
              <a:rPr lang="en-US" dirty="0"/>
              <a:t>With great power comes with great potential for messing up…double check everything.</a:t>
            </a:r>
          </a:p>
          <a:p>
            <a:endParaRPr lang="en-US" dirty="0"/>
          </a:p>
          <a:p>
            <a:endParaRPr lang="en-US" dirty="0"/>
          </a:p>
          <a:p>
            <a:r>
              <a:rPr lang="en-US" dirty="0"/>
              <a:t>Or this happens to </a:t>
            </a:r>
          </a:p>
          <a:p>
            <a:r>
              <a:rPr lang="en-US" dirty="0"/>
              <a:t>your collection… </a:t>
            </a:r>
            <a:r>
              <a:rPr lang="en-US" dirty="0">
                <a:sym typeface="Wingdings" panose="05000000000000000000" pitchFamily="2" charset="2"/>
              </a:rPr>
              <a:t></a:t>
            </a:r>
          </a:p>
          <a:p>
            <a:endParaRPr lang="en-US" dirty="0">
              <a:sym typeface="Wingdings" panose="05000000000000000000" pitchFamily="2" charset="2"/>
            </a:endParaRPr>
          </a:p>
          <a:p>
            <a:r>
              <a:rPr lang="en-US" dirty="0">
                <a:sym typeface="Wingdings" panose="05000000000000000000" pitchFamily="2" charset="2"/>
              </a:rPr>
              <a:t>(You don’t want that)</a:t>
            </a:r>
            <a:endParaRPr lang="en-US" dirty="0"/>
          </a:p>
        </p:txBody>
      </p:sp>
      <p:pic>
        <p:nvPicPr>
          <p:cNvPr id="1030" name="Picture 6" descr="Guardians of the Galaxy: Every Marvel ...">
            <a:extLst>
              <a:ext uri="{FF2B5EF4-FFF2-40B4-BE49-F238E27FC236}">
                <a16:creationId xmlns:a16="http://schemas.microsoft.com/office/drawing/2014/main" id="{73EC5F2B-3712-4EE8-BC3E-ED3DDAF6B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5407" y="1027906"/>
            <a:ext cx="4062650" cy="20313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smo the Spacedog | Marvel Cinematic Universe Wiki | Fandom">
            <a:extLst>
              <a:ext uri="{FF2B5EF4-FFF2-40B4-BE49-F238E27FC236}">
                <a16:creationId xmlns:a16="http://schemas.microsoft.com/office/drawing/2014/main" id="{C3C329FF-9DBC-4F69-A08D-01A9DFBA7A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0466" y="3798770"/>
            <a:ext cx="7031068" cy="2929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7618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Batgirl Was a Librarian… | Lanier Theological Library and Learning Center">
            <a:extLst>
              <a:ext uri="{FF2B5EF4-FFF2-40B4-BE49-F238E27FC236}">
                <a16:creationId xmlns:a16="http://schemas.microsoft.com/office/drawing/2014/main" id="{618A188D-8389-4710-94FC-7D89D6AC68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9460" y="333529"/>
            <a:ext cx="3335484" cy="2717801"/>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s://static.wikia.nocookie.net/thelibrarians/images/0/05/Flynn_pulling_Excalibur_from_the_stone.jpg/revision/latest/scale-to-width-down/1000?cb=20170129005442">
            <a:extLst>
              <a:ext uri="{FF2B5EF4-FFF2-40B4-BE49-F238E27FC236}">
                <a16:creationId xmlns:a16="http://schemas.microsoft.com/office/drawing/2014/main" id="{EA65A1B5-77EE-42B8-8F2C-F65186154C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5174" y="3729329"/>
            <a:ext cx="4827355" cy="271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822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C0839-DD0B-F55A-5C43-8C25A654EA8A}"/>
              </a:ext>
            </a:extLst>
          </p:cNvPr>
          <p:cNvSpPr>
            <a:spLocks noGrp="1"/>
          </p:cNvSpPr>
          <p:nvPr>
            <p:ph type="title"/>
          </p:nvPr>
        </p:nvSpPr>
        <p:spPr>
          <a:effectLst>
            <a:outerShdw dist="50800" dir="16200000" rotWithShape="0">
              <a:schemeClr val="accent2"/>
            </a:outerShdw>
          </a:effectLst>
        </p:spPr>
        <p:txBody>
          <a:bodyPr/>
          <a:lstStyle/>
          <a:p>
            <a:r>
              <a:rPr lang="en-US" sz="6600" cap="small" dirty="0">
                <a:latin typeface="Bahnschrift" panose="020B0502040204020203" pitchFamily="34" charset="0"/>
              </a:rPr>
              <a:t>Questions </a:t>
            </a:r>
            <a:r>
              <a:rPr lang="en-US" sz="4800" cap="small" dirty="0">
                <a:latin typeface="Bahnschrift" panose="020B0502040204020203" pitchFamily="34" charset="0"/>
              </a:rPr>
              <a:t>&amp; </a:t>
            </a:r>
            <a:r>
              <a:rPr lang="en-US" sz="6600" cap="small" dirty="0">
                <a:latin typeface="Bahnschrift" panose="020B0502040204020203" pitchFamily="34" charset="0"/>
              </a:rPr>
              <a:t>Answers</a:t>
            </a:r>
            <a:endParaRPr lang="en-US" cap="small" dirty="0">
              <a:latin typeface="Bahnschrift" panose="020B0502040204020203" pitchFamily="34" charset="0"/>
            </a:endParaRPr>
          </a:p>
        </p:txBody>
      </p:sp>
      <p:pic>
        <p:nvPicPr>
          <p:cNvPr id="3" name="Picture 2" descr="#KLAS UC 2025 conference logo">
            <a:extLst>
              <a:ext uri="{FF2B5EF4-FFF2-40B4-BE49-F238E27FC236}">
                <a16:creationId xmlns:a16="http://schemas.microsoft.com/office/drawing/2014/main" id="{B15C0CA8-2E78-8248-76FD-AF93EF6C5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889" y="4681728"/>
            <a:ext cx="2176272" cy="2176272"/>
          </a:xfrm>
          <a:prstGeom prst="rect">
            <a:avLst/>
          </a:prstGeom>
        </p:spPr>
      </p:pic>
      <p:pic>
        <p:nvPicPr>
          <p:cNvPr id="4" name="Picture 10" descr="50 Fictional Librarians, Ranked ‹ Literary Hub">
            <a:extLst>
              <a:ext uri="{FF2B5EF4-FFF2-40B4-BE49-F238E27FC236}">
                <a16:creationId xmlns:a16="http://schemas.microsoft.com/office/drawing/2014/main" id="{BA7707C2-F884-4874-AA63-4D68696B08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812" y="237935"/>
            <a:ext cx="4686300" cy="1950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460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5E00DC-F05F-CA4F-D12A-16F316B56274}"/>
              </a:ext>
            </a:extLst>
          </p:cNvPr>
          <p:cNvSpPr>
            <a:spLocks noGrp="1"/>
          </p:cNvSpPr>
          <p:nvPr>
            <p:ph type="title"/>
          </p:nvPr>
        </p:nvSpPr>
        <p:spPr>
          <a:xfrm>
            <a:off x="198120" y="139473"/>
            <a:ext cx="9106989" cy="814116"/>
          </a:xfrm>
        </p:spPr>
        <p:txBody>
          <a:bodyPr/>
          <a:lstStyle/>
          <a:p>
            <a:pPr algn="ctr"/>
            <a:r>
              <a:rPr lang="en-US" dirty="0"/>
              <a:t>Cleaning Up the Catalog</a:t>
            </a:r>
          </a:p>
        </p:txBody>
      </p:sp>
      <p:sp>
        <p:nvSpPr>
          <p:cNvPr id="2" name="Content Placeholder 1">
            <a:extLst>
              <a:ext uri="{FF2B5EF4-FFF2-40B4-BE49-F238E27FC236}">
                <a16:creationId xmlns:a16="http://schemas.microsoft.com/office/drawing/2014/main" id="{BC9FD4F9-2261-BD21-675D-55E90424C435}"/>
              </a:ext>
            </a:extLst>
          </p:cNvPr>
          <p:cNvSpPr>
            <a:spLocks noGrp="1"/>
          </p:cNvSpPr>
          <p:nvPr>
            <p:ph idx="1"/>
          </p:nvPr>
        </p:nvSpPr>
        <p:spPr>
          <a:xfrm>
            <a:off x="134403" y="966652"/>
            <a:ext cx="9443224" cy="5042262"/>
          </a:xfrm>
        </p:spPr>
        <p:txBody>
          <a:bodyPr>
            <a:normAutofit/>
          </a:bodyPr>
          <a:lstStyle/>
          <a:p>
            <a:r>
              <a:rPr lang="en-US" sz="3200" dirty="0"/>
              <a:t>No catalog is perfect, but with KLAS and Excel…we can find a number of problems quickly. (Some are easily fixed. Others—not so much.)</a:t>
            </a:r>
          </a:p>
          <a:p>
            <a:endParaRPr lang="en-US" sz="3200" dirty="0"/>
          </a:p>
          <a:p>
            <a:pPr marL="0" indent="0">
              <a:buNone/>
            </a:pPr>
            <a:r>
              <a:rPr lang="en-US" sz="2800" dirty="0"/>
              <a:t>CAVEAT: Many searches can be done to find materials specifically…generally: broad will </a:t>
            </a:r>
          </a:p>
          <a:p>
            <a:pPr marL="0" indent="0">
              <a:buNone/>
            </a:pPr>
            <a:r>
              <a:rPr lang="en-US" sz="2800" dirty="0"/>
              <a:t>get you everything, but can </a:t>
            </a:r>
          </a:p>
          <a:p>
            <a:pPr marL="0" indent="0">
              <a:buNone/>
            </a:pPr>
            <a:r>
              <a:rPr lang="en-US" sz="2800" dirty="0"/>
              <a:t>be tens of thousands of items </a:t>
            </a:r>
          </a:p>
        </p:txBody>
      </p:sp>
      <p:pic>
        <p:nvPicPr>
          <p:cNvPr id="4" name="Picture 2" descr="Lego Gandalf in the library of Minas Tirith">
            <a:extLst>
              <a:ext uri="{FF2B5EF4-FFF2-40B4-BE49-F238E27FC236}">
                <a16:creationId xmlns:a16="http://schemas.microsoft.com/office/drawing/2014/main" id="{7DDE56ED-D5A1-47B8-AC1E-EFFF073B9D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9754" y="4036422"/>
            <a:ext cx="4044212" cy="2255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222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410C8-D5FF-4F4E-99CE-C0023478A1BF}"/>
              </a:ext>
            </a:extLst>
          </p:cNvPr>
          <p:cNvSpPr>
            <a:spLocks noGrp="1"/>
          </p:cNvSpPr>
          <p:nvPr>
            <p:ph type="title"/>
          </p:nvPr>
        </p:nvSpPr>
        <p:spPr>
          <a:xfrm>
            <a:off x="838200" y="221434"/>
            <a:ext cx="10515600" cy="1325563"/>
          </a:xfrm>
        </p:spPr>
        <p:txBody>
          <a:bodyPr>
            <a:normAutofit/>
          </a:bodyPr>
          <a:lstStyle/>
          <a:p>
            <a:pPr algn="ctr"/>
            <a:r>
              <a:rPr lang="en-US" dirty="0">
                <a:solidFill>
                  <a:srgbClr val="FFFF00"/>
                </a:solidFill>
              </a:rPr>
              <a:t>What types of errors have been located</a:t>
            </a:r>
            <a:br>
              <a:rPr lang="en-US" dirty="0">
                <a:solidFill>
                  <a:srgbClr val="FFFF00"/>
                </a:solidFill>
              </a:rPr>
            </a:br>
            <a:r>
              <a:rPr lang="en-US" sz="3200" dirty="0">
                <a:solidFill>
                  <a:srgbClr val="FFFF00"/>
                </a:solidFill>
              </a:rPr>
              <a:t>(or mentioned by patrons and investigated)</a:t>
            </a:r>
            <a:endParaRPr lang="en-US" dirty="0">
              <a:solidFill>
                <a:srgbClr val="FFFF00"/>
              </a:solidFill>
            </a:endParaRPr>
          </a:p>
        </p:txBody>
      </p:sp>
      <p:sp>
        <p:nvSpPr>
          <p:cNvPr id="3" name="TextBox 2">
            <a:extLst>
              <a:ext uri="{FF2B5EF4-FFF2-40B4-BE49-F238E27FC236}">
                <a16:creationId xmlns:a16="http://schemas.microsoft.com/office/drawing/2014/main" id="{E0640155-31B3-4649-9E51-1F8D04911BC0}"/>
              </a:ext>
            </a:extLst>
          </p:cNvPr>
          <p:cNvSpPr txBox="1"/>
          <p:nvPr/>
        </p:nvSpPr>
        <p:spPr>
          <a:xfrm>
            <a:off x="248196" y="1546997"/>
            <a:ext cx="7837713" cy="5109091"/>
          </a:xfrm>
          <a:prstGeom prst="rect">
            <a:avLst/>
          </a:prstGeom>
          <a:noFill/>
        </p:spPr>
        <p:txBody>
          <a:bodyPr wrap="square" rtlCol="0">
            <a:spAutoFit/>
          </a:bodyPr>
          <a:lstStyle/>
          <a:p>
            <a:pPr marL="285750" indent="-285750">
              <a:buFont typeface="Arial" panose="020B0604020202020204" pitchFamily="34" charset="0"/>
              <a:buChar char="•"/>
            </a:pPr>
            <a:r>
              <a:rPr lang="en-US" sz="2800" dirty="0">
                <a:solidFill>
                  <a:srgbClr val="FFFF00"/>
                </a:solidFill>
              </a:rPr>
              <a:t>Series Errors</a:t>
            </a:r>
          </a:p>
          <a:p>
            <a:pPr marL="742950" lvl="1" indent="-285750">
              <a:buFont typeface="Arial" panose="020B0604020202020204" pitchFamily="34" charset="0"/>
              <a:buChar char="•"/>
            </a:pPr>
            <a:r>
              <a:rPr lang="en-US" sz="2800" dirty="0">
                <a:solidFill>
                  <a:srgbClr val="FFFF00"/>
                </a:solidFill>
              </a:rPr>
              <a:t>Wrong Sequence. </a:t>
            </a:r>
          </a:p>
          <a:p>
            <a:pPr marL="742950" lvl="1" indent="-285750">
              <a:buFont typeface="Arial" panose="020B0604020202020204" pitchFamily="34" charset="0"/>
              <a:buChar char="•"/>
            </a:pPr>
            <a:r>
              <a:rPr lang="en-US" sz="2800" dirty="0">
                <a:solidFill>
                  <a:srgbClr val="FFFF00"/>
                </a:solidFill>
              </a:rPr>
              <a:t>Multiple copies of the same title</a:t>
            </a:r>
          </a:p>
          <a:p>
            <a:pPr marL="285750" indent="-285750">
              <a:buFont typeface="Arial" panose="020B0604020202020204" pitchFamily="34" charset="0"/>
              <a:buChar char="•"/>
            </a:pPr>
            <a:r>
              <a:rPr lang="en-US" sz="2800" dirty="0">
                <a:solidFill>
                  <a:srgbClr val="FFFF00"/>
                </a:solidFill>
              </a:rPr>
              <a:t>Missing Exclusion codes – Sexual content, strong language, violence.</a:t>
            </a:r>
          </a:p>
          <a:p>
            <a:pPr marL="285750" indent="-285750">
              <a:buFont typeface="Arial" panose="020B0604020202020204" pitchFamily="34" charset="0"/>
              <a:buChar char="•"/>
            </a:pPr>
            <a:r>
              <a:rPr lang="en-US" sz="2800" dirty="0">
                <a:solidFill>
                  <a:srgbClr val="FFFF00"/>
                </a:solidFill>
              </a:rPr>
              <a:t>Length; JUV, YA, and Adult Book</a:t>
            </a:r>
          </a:p>
          <a:p>
            <a:pPr marL="285750" indent="-285750">
              <a:buFont typeface="Arial" panose="020B0604020202020204" pitchFamily="34" charset="0"/>
              <a:buChar char="•"/>
            </a:pPr>
            <a:r>
              <a:rPr lang="en-US" sz="2800" dirty="0">
                <a:solidFill>
                  <a:srgbClr val="FFFF00"/>
                </a:solidFill>
              </a:rPr>
              <a:t>General Subject Codes – Something more specific is present, but the overarching code is missing. (e.g. Biography, Historical but Biography is not there)</a:t>
            </a:r>
          </a:p>
          <a:p>
            <a:pPr marL="285750" indent="-285750">
              <a:buFont typeface="Arial" panose="020B0604020202020204" pitchFamily="34" charset="0"/>
              <a:buChar char="•"/>
            </a:pPr>
            <a:r>
              <a:rPr lang="en-US" sz="2800" dirty="0">
                <a:solidFill>
                  <a:srgbClr val="FFFF00"/>
                </a:solidFill>
              </a:rPr>
              <a:t>Incorrect Grade codes </a:t>
            </a:r>
          </a:p>
          <a:p>
            <a:pPr marL="285750" indent="-285750">
              <a:buFont typeface="Arial" panose="020B0604020202020204" pitchFamily="34" charset="0"/>
              <a:buChar char="•"/>
            </a:pPr>
            <a:r>
              <a:rPr lang="en-US" sz="2800" dirty="0">
                <a:solidFill>
                  <a:srgbClr val="FFFF00"/>
                </a:solidFill>
              </a:rPr>
              <a:t>Fiction and Nonfiction Checkbox</a:t>
            </a:r>
          </a:p>
          <a:p>
            <a:endParaRPr lang="en-US" dirty="0">
              <a:solidFill>
                <a:srgbClr val="FFFF00"/>
              </a:solidFill>
            </a:endParaRPr>
          </a:p>
        </p:txBody>
      </p:sp>
      <p:pic>
        <p:nvPicPr>
          <p:cNvPr id="4" name="Picture 8" descr="Movie Libraries: Monster University – Librarian hears a noise">
            <a:extLst>
              <a:ext uri="{FF2B5EF4-FFF2-40B4-BE49-F238E27FC236}">
                <a16:creationId xmlns:a16="http://schemas.microsoft.com/office/drawing/2014/main" id="{E95A2FDA-08F1-4410-9D03-F63E8C4FA7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64" r="6693"/>
          <a:stretch/>
        </p:blipFill>
        <p:spPr bwMode="auto">
          <a:xfrm>
            <a:off x="8085909" y="2163833"/>
            <a:ext cx="3735978" cy="2530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5352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FB646-A808-42CC-B7AC-AF0FB95289ED}"/>
              </a:ext>
            </a:extLst>
          </p:cNvPr>
          <p:cNvSpPr>
            <a:spLocks noGrp="1"/>
          </p:cNvSpPr>
          <p:nvPr>
            <p:ph type="title"/>
          </p:nvPr>
        </p:nvSpPr>
        <p:spPr/>
        <p:txBody>
          <a:bodyPr>
            <a:normAutofit/>
          </a:bodyPr>
          <a:lstStyle/>
          <a:p>
            <a:pPr algn="ctr"/>
            <a:r>
              <a:rPr lang="en-US" dirty="0"/>
              <a:t>Where We Started</a:t>
            </a:r>
          </a:p>
        </p:txBody>
      </p:sp>
      <p:sp>
        <p:nvSpPr>
          <p:cNvPr id="3" name="TextBox 2">
            <a:extLst>
              <a:ext uri="{FF2B5EF4-FFF2-40B4-BE49-F238E27FC236}">
                <a16:creationId xmlns:a16="http://schemas.microsoft.com/office/drawing/2014/main" id="{02E908CC-EDE7-4D35-B5A9-9311EFBFD1F7}"/>
              </a:ext>
            </a:extLst>
          </p:cNvPr>
          <p:cNvSpPr txBox="1"/>
          <p:nvPr/>
        </p:nvSpPr>
        <p:spPr>
          <a:xfrm>
            <a:off x="622300" y="1841500"/>
            <a:ext cx="3746500" cy="2585323"/>
          </a:xfrm>
          <a:prstGeom prst="rect">
            <a:avLst/>
          </a:prstGeom>
          <a:noFill/>
        </p:spPr>
        <p:txBody>
          <a:bodyPr wrap="square" rtlCol="0">
            <a:spAutoFit/>
          </a:bodyPr>
          <a:lstStyle/>
          <a:p>
            <a:pPr marL="285750" indent="-285750">
              <a:buFont typeface="Wingdings" panose="05000000000000000000" pitchFamily="2" charset="2"/>
              <a:buChar char="Ø"/>
            </a:pPr>
            <a:r>
              <a:rPr lang="en-US" dirty="0"/>
              <a:t>Exclusion Codes:</a:t>
            </a:r>
          </a:p>
          <a:p>
            <a:pPr marL="742950" lvl="1" indent="-285750">
              <a:buFont typeface="Wingdings" panose="05000000000000000000" pitchFamily="2" charset="2"/>
              <a:buChar char="Ø"/>
            </a:pPr>
            <a:r>
              <a:rPr lang="en-US" dirty="0"/>
              <a:t>Violence, Descriptions of Sex, Explicit Descriptions of Sex, and Strong Language</a:t>
            </a:r>
          </a:p>
          <a:p>
            <a:pPr marL="285750" indent="-285750">
              <a:buFont typeface="Wingdings" panose="05000000000000000000" pitchFamily="2" charset="2"/>
              <a:buChar char="Ø"/>
            </a:pPr>
            <a:r>
              <a:rPr lang="en-US" dirty="0"/>
              <a:t>We knew a significant portion of the back catalog was missing these codes (and more).</a:t>
            </a:r>
          </a:p>
          <a:p>
            <a:pPr marL="285750" indent="-285750">
              <a:buFont typeface="Wingdings" panose="05000000000000000000" pitchFamily="2" charset="2"/>
              <a:buChar char="Ø"/>
            </a:pPr>
            <a:r>
              <a:rPr lang="en-US" dirty="0"/>
              <a:t>Exclusion codes was the first major issue that we wanted to address.</a:t>
            </a:r>
          </a:p>
        </p:txBody>
      </p:sp>
      <p:pic>
        <p:nvPicPr>
          <p:cNvPr id="1026" name="Picture 2" descr="ClueLibrary.jpg">
            <a:extLst>
              <a:ext uri="{FF2B5EF4-FFF2-40B4-BE49-F238E27FC236}">
                <a16:creationId xmlns:a16="http://schemas.microsoft.com/office/drawing/2014/main" id="{3965FEAE-C666-4815-A272-5E608D94EA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2991" y="205581"/>
            <a:ext cx="3308347" cy="19819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48BAB3A-4885-42A8-92E2-7353DE7EDBEE}"/>
              </a:ext>
            </a:extLst>
          </p:cNvPr>
          <p:cNvPicPr>
            <a:picLocks noChangeAspect="1"/>
          </p:cNvPicPr>
          <p:nvPr/>
        </p:nvPicPr>
        <p:blipFill rotWithShape="1">
          <a:blip r:embed="rId3"/>
          <a:srcRect t="7827" b="23825"/>
          <a:stretch/>
        </p:blipFill>
        <p:spPr>
          <a:xfrm>
            <a:off x="4775778" y="2347119"/>
            <a:ext cx="6692322" cy="2862322"/>
          </a:xfrm>
          <a:prstGeom prst="rect">
            <a:avLst/>
          </a:prstGeom>
        </p:spPr>
      </p:pic>
      <p:sp>
        <p:nvSpPr>
          <p:cNvPr id="5" name="TextBox 4">
            <a:extLst>
              <a:ext uri="{FF2B5EF4-FFF2-40B4-BE49-F238E27FC236}">
                <a16:creationId xmlns:a16="http://schemas.microsoft.com/office/drawing/2014/main" id="{190F8C3D-8782-42BD-8119-F3B14C386DFC}"/>
              </a:ext>
            </a:extLst>
          </p:cNvPr>
          <p:cNvSpPr txBox="1"/>
          <p:nvPr/>
        </p:nvSpPr>
        <p:spPr>
          <a:xfrm>
            <a:off x="317500" y="5209441"/>
            <a:ext cx="4356100" cy="1200329"/>
          </a:xfrm>
          <a:prstGeom prst="rect">
            <a:avLst/>
          </a:prstGeom>
          <a:noFill/>
        </p:spPr>
        <p:txBody>
          <a:bodyPr wrap="square" rtlCol="0">
            <a:spAutoFit/>
          </a:bodyPr>
          <a:lstStyle/>
          <a:p>
            <a:r>
              <a:rPr lang="en-US" dirty="0"/>
              <a:t>Opting in to KLAS subject code mapping gave us more exclusion codes than we previously used. This has been corrected (not difficult, but had to be switched on thousands of titles). </a:t>
            </a:r>
          </a:p>
        </p:txBody>
      </p:sp>
    </p:spTree>
    <p:extLst>
      <p:ext uri="{BB962C8B-B14F-4D97-AF65-F5344CB8AC3E}">
        <p14:creationId xmlns:p14="http://schemas.microsoft.com/office/powerpoint/2010/main" val="1998573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6D154-9A40-4F3F-98D0-69A9DCE842CA}"/>
              </a:ext>
            </a:extLst>
          </p:cNvPr>
          <p:cNvSpPr>
            <a:spLocks noGrp="1"/>
          </p:cNvSpPr>
          <p:nvPr>
            <p:ph type="title"/>
          </p:nvPr>
        </p:nvSpPr>
        <p:spPr/>
        <p:txBody>
          <a:bodyPr/>
          <a:lstStyle/>
          <a:p>
            <a:r>
              <a:rPr lang="en-US" dirty="0"/>
              <a:t>How to Find the Books?</a:t>
            </a:r>
          </a:p>
        </p:txBody>
      </p:sp>
      <p:pic>
        <p:nvPicPr>
          <p:cNvPr id="2050" name="Picture 2" descr="Library | Disney Wiki | Fandom">
            <a:extLst>
              <a:ext uri="{FF2B5EF4-FFF2-40B4-BE49-F238E27FC236}">
                <a16:creationId xmlns:a16="http://schemas.microsoft.com/office/drawing/2014/main" id="{758AB8B6-9FFA-4AE9-BA08-D654F47691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5311"/>
          <a:stretch/>
        </p:blipFill>
        <p:spPr bwMode="auto">
          <a:xfrm>
            <a:off x="7969824" y="191448"/>
            <a:ext cx="2588683" cy="23712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58AB230-6D48-4CA7-B5EF-4A3511A0A04C}"/>
              </a:ext>
            </a:extLst>
          </p:cNvPr>
          <p:cNvSpPr txBox="1"/>
          <p:nvPr/>
        </p:nvSpPr>
        <p:spPr>
          <a:xfrm>
            <a:off x="334143" y="2044700"/>
            <a:ext cx="5901557" cy="3416320"/>
          </a:xfrm>
          <a:prstGeom prst="rect">
            <a:avLst/>
          </a:prstGeom>
          <a:noFill/>
        </p:spPr>
        <p:txBody>
          <a:bodyPr wrap="square" rtlCol="0">
            <a:spAutoFit/>
          </a:bodyPr>
          <a:lstStyle/>
          <a:p>
            <a:r>
              <a:rPr lang="en-US" dirty="0"/>
              <a:t>The QUERY…</a:t>
            </a:r>
          </a:p>
          <a:p>
            <a:r>
              <a:rPr lang="en-US" dirty="0"/>
              <a:t>Advanced Search</a:t>
            </a:r>
          </a:p>
          <a:p>
            <a:r>
              <a:rPr lang="en-US" dirty="0" err="1"/>
              <a:t>BibRec</a:t>
            </a:r>
            <a:r>
              <a:rPr lang="en-US" dirty="0"/>
              <a:t> -&gt; Annotations -&gt; matches -&gt; descriptions of sex</a:t>
            </a:r>
          </a:p>
          <a:p>
            <a:endParaRPr lang="en-US" dirty="0"/>
          </a:p>
          <a:p>
            <a:r>
              <a:rPr lang="en-US" dirty="0"/>
              <a:t>        This finds all materials within the collection with “Descriptions of sex” in the annotation. (almost 34,000 items for Wolfner.) </a:t>
            </a:r>
          </a:p>
          <a:p>
            <a:endParaRPr lang="en-US" dirty="0"/>
          </a:p>
          <a:p>
            <a:r>
              <a:rPr lang="en-US" dirty="0"/>
              <a:t>Best refine this one a little. </a:t>
            </a:r>
          </a:p>
          <a:p>
            <a:r>
              <a:rPr lang="en-US" dirty="0" err="1"/>
              <a:t>BibRec</a:t>
            </a:r>
            <a:r>
              <a:rPr lang="en-US" dirty="0"/>
              <a:t> -&gt; Annotations -&gt; matches -&gt; descriptions of sex</a:t>
            </a:r>
          </a:p>
          <a:p>
            <a:r>
              <a:rPr lang="en-US" dirty="0" err="1"/>
              <a:t>BibRec</a:t>
            </a:r>
            <a:r>
              <a:rPr lang="en-US" dirty="0"/>
              <a:t> -&gt; Title Status -&gt; begins -&gt; A</a:t>
            </a:r>
          </a:p>
          <a:p>
            <a:r>
              <a:rPr lang="en-US" dirty="0"/>
              <a:t>	23,941 – Better </a:t>
            </a:r>
          </a:p>
        </p:txBody>
      </p:sp>
      <p:sp>
        <p:nvSpPr>
          <p:cNvPr id="8" name="TextBox 7">
            <a:extLst>
              <a:ext uri="{FF2B5EF4-FFF2-40B4-BE49-F238E27FC236}">
                <a16:creationId xmlns:a16="http://schemas.microsoft.com/office/drawing/2014/main" id="{B640B9DC-640D-472F-8773-0F5DE9863775}"/>
              </a:ext>
            </a:extLst>
          </p:cNvPr>
          <p:cNvSpPr txBox="1"/>
          <p:nvPr/>
        </p:nvSpPr>
        <p:spPr>
          <a:xfrm>
            <a:off x="6670475" y="2564537"/>
            <a:ext cx="5187382" cy="3970318"/>
          </a:xfrm>
          <a:prstGeom prst="rect">
            <a:avLst/>
          </a:prstGeom>
          <a:noFill/>
        </p:spPr>
        <p:txBody>
          <a:bodyPr wrap="square" rtlCol="0">
            <a:spAutoFit/>
          </a:bodyPr>
          <a:lstStyle/>
          <a:p>
            <a:r>
              <a:rPr lang="en-US" dirty="0"/>
              <a:t>	Find which books need the codes:</a:t>
            </a:r>
          </a:p>
          <a:p>
            <a:pPr marL="342900" indent="-342900">
              <a:buFont typeface="+mj-lt"/>
              <a:buAutoNum type="arabicPeriod"/>
            </a:pPr>
            <a:r>
              <a:rPr lang="en-US" dirty="0"/>
              <a:t>Export them to Excel. </a:t>
            </a:r>
          </a:p>
          <a:p>
            <a:pPr marL="342900" indent="-342900">
              <a:buFont typeface="+mj-lt"/>
              <a:buAutoNum type="arabicPeriod"/>
            </a:pPr>
            <a:r>
              <a:rPr lang="en-US" dirty="0"/>
              <a:t>Custom filter” Does not contain “descriptions of sex” in the subjects. </a:t>
            </a:r>
          </a:p>
          <a:p>
            <a:pPr marL="342900" indent="-342900">
              <a:buFont typeface="+mj-lt"/>
              <a:buAutoNum type="arabicPeriod"/>
            </a:pPr>
            <a:r>
              <a:rPr lang="en-US" dirty="0"/>
              <a:t>Copy and paste the filtered results into a new tab.</a:t>
            </a:r>
          </a:p>
          <a:p>
            <a:pPr marL="342900" indent="-342900">
              <a:buFont typeface="+mj-lt"/>
              <a:buAutoNum type="arabicPeriod"/>
            </a:pPr>
            <a:r>
              <a:rPr lang="en-US" dirty="0"/>
              <a:t> Filter Annotation for contains “explicit descriptions.”</a:t>
            </a:r>
          </a:p>
          <a:p>
            <a:pPr marL="342900" indent="-342900">
              <a:buFont typeface="+mj-lt"/>
              <a:buAutoNum type="arabicPeriod"/>
            </a:pPr>
            <a:r>
              <a:rPr lang="en-US" dirty="0"/>
              <a:t>Copy and paste results into a new sheet.</a:t>
            </a:r>
          </a:p>
          <a:p>
            <a:pPr marL="342900" indent="-342900">
              <a:buFont typeface="+mj-lt"/>
              <a:buAutoNum type="arabicPeriod"/>
            </a:pPr>
            <a:r>
              <a:rPr lang="en-US" dirty="0"/>
              <a:t>Filter annotation for contains “some explicit”</a:t>
            </a:r>
          </a:p>
          <a:p>
            <a:pPr marL="342900" indent="-342900">
              <a:buFont typeface="+mj-lt"/>
              <a:buAutoNum type="arabicPeriod"/>
            </a:pPr>
            <a:r>
              <a:rPr lang="en-US" dirty="0"/>
              <a:t>Copy and paste the KLAS IDs into notepad</a:t>
            </a:r>
          </a:p>
          <a:p>
            <a:pPr marL="342900" indent="-342900">
              <a:buFont typeface="+mj-lt"/>
              <a:buAutoNum type="arabicPeriod"/>
            </a:pPr>
            <a:r>
              <a:rPr lang="en-US" dirty="0"/>
              <a:t>Import into KLAS and select to go into the query</a:t>
            </a:r>
          </a:p>
          <a:p>
            <a:pPr marL="342900" indent="-342900">
              <a:buFont typeface="+mj-lt"/>
              <a:buAutoNum type="arabicPeriod"/>
            </a:pPr>
            <a:r>
              <a:rPr lang="en-US" dirty="0"/>
              <a:t>Add the code</a:t>
            </a:r>
          </a:p>
          <a:p>
            <a:pPr marL="342900" indent="-342900">
              <a:buFont typeface="+mj-lt"/>
              <a:buAutoNum type="arabicPeriod"/>
            </a:pPr>
            <a:r>
              <a:rPr lang="en-US" dirty="0"/>
              <a:t>Change filter to be “does not contain” and apply. Repeat 7-9 and add the code.</a:t>
            </a:r>
          </a:p>
        </p:txBody>
      </p:sp>
    </p:spTree>
    <p:extLst>
      <p:ext uri="{BB962C8B-B14F-4D97-AF65-F5344CB8AC3E}">
        <p14:creationId xmlns:p14="http://schemas.microsoft.com/office/powerpoint/2010/main" val="3515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740C8-541C-4D70-8D94-62075D0D88CD}"/>
              </a:ext>
            </a:extLst>
          </p:cNvPr>
          <p:cNvSpPr>
            <a:spLocks noGrp="1"/>
          </p:cNvSpPr>
          <p:nvPr>
            <p:ph type="title"/>
          </p:nvPr>
        </p:nvSpPr>
        <p:spPr/>
        <p:txBody>
          <a:bodyPr/>
          <a:lstStyle/>
          <a:p>
            <a:r>
              <a:rPr lang="en-US" dirty="0"/>
              <a:t>How Many were Updated?</a:t>
            </a:r>
          </a:p>
        </p:txBody>
      </p:sp>
      <p:sp>
        <p:nvSpPr>
          <p:cNvPr id="3" name="TextBox 2">
            <a:extLst>
              <a:ext uri="{FF2B5EF4-FFF2-40B4-BE49-F238E27FC236}">
                <a16:creationId xmlns:a16="http://schemas.microsoft.com/office/drawing/2014/main" id="{DE6629AA-EFD1-4496-B126-315427752169}"/>
              </a:ext>
            </a:extLst>
          </p:cNvPr>
          <p:cNvSpPr txBox="1"/>
          <p:nvPr/>
        </p:nvSpPr>
        <p:spPr>
          <a:xfrm>
            <a:off x="292100" y="1524000"/>
            <a:ext cx="4940300" cy="3139321"/>
          </a:xfrm>
          <a:prstGeom prst="rect">
            <a:avLst/>
          </a:prstGeom>
          <a:noFill/>
        </p:spPr>
        <p:txBody>
          <a:bodyPr wrap="square" rtlCol="0">
            <a:spAutoFit/>
          </a:bodyPr>
          <a:lstStyle/>
          <a:p>
            <a:r>
              <a:rPr lang="en-US" dirty="0"/>
              <a:t>1,307 books in </a:t>
            </a:r>
            <a:r>
              <a:rPr lang="en-US" dirty="0" err="1"/>
              <a:t>Wolfner’s</a:t>
            </a:r>
            <a:r>
              <a:rPr lang="en-US" dirty="0"/>
              <a:t> Collection were missing </a:t>
            </a:r>
          </a:p>
          <a:p>
            <a:r>
              <a:rPr lang="en-US" dirty="0"/>
              <a:t>an exclusion code for one of the sex codes:</a:t>
            </a:r>
          </a:p>
          <a:p>
            <a:pPr marL="742950" lvl="1" indent="-285750">
              <a:buClr>
                <a:schemeClr val="bg2">
                  <a:lumMod val="25000"/>
                  <a:lumOff val="75000"/>
                </a:schemeClr>
              </a:buClr>
              <a:buFont typeface="Wingdings" panose="05000000000000000000" pitchFamily="2" charset="2"/>
              <a:buChar char="v"/>
            </a:pPr>
            <a:r>
              <a:rPr lang="en-US" dirty="0"/>
              <a:t>907 – DS-S, Some Descriptions of sex</a:t>
            </a:r>
          </a:p>
          <a:p>
            <a:pPr marL="742950" lvl="1" indent="-285750">
              <a:buClr>
                <a:schemeClr val="bg2">
                  <a:lumMod val="25000"/>
                  <a:lumOff val="75000"/>
                </a:schemeClr>
              </a:buClr>
              <a:buFont typeface="Wingdings" panose="05000000000000000000" pitchFamily="2" charset="2"/>
              <a:buChar char="v"/>
            </a:pPr>
            <a:r>
              <a:rPr lang="en-US" dirty="0"/>
              <a:t>257 – DS, Descriptions of sex</a:t>
            </a:r>
          </a:p>
          <a:p>
            <a:pPr marL="742950" lvl="1" indent="-285750">
              <a:buClr>
                <a:schemeClr val="bg2">
                  <a:lumMod val="25000"/>
                  <a:lumOff val="75000"/>
                </a:schemeClr>
              </a:buClr>
              <a:buFont typeface="Wingdings" panose="05000000000000000000" pitchFamily="2" charset="2"/>
              <a:buChar char="v"/>
            </a:pPr>
            <a:r>
              <a:rPr lang="en-US" dirty="0"/>
              <a:t>11 – SE, Explicit descriptions of sex</a:t>
            </a:r>
          </a:p>
          <a:p>
            <a:pPr marL="742950" lvl="1" indent="-285750">
              <a:buClr>
                <a:schemeClr val="bg2">
                  <a:lumMod val="25000"/>
                  <a:lumOff val="75000"/>
                </a:schemeClr>
              </a:buClr>
              <a:buFont typeface="Wingdings" panose="05000000000000000000" pitchFamily="2" charset="2"/>
              <a:buChar char="v"/>
            </a:pPr>
            <a:r>
              <a:rPr lang="en-US" dirty="0"/>
              <a:t>24 – SE-S, Some explicit descriptions of sex</a:t>
            </a:r>
          </a:p>
          <a:p>
            <a:endParaRPr lang="en-US" dirty="0"/>
          </a:p>
          <a:p>
            <a:r>
              <a:rPr lang="en-US" dirty="0"/>
              <a:t>8,269 titles moved from “Contains” to “contains some” just with our sex code changes. This opened up these books to </a:t>
            </a:r>
            <a:r>
              <a:rPr lang="en-US" u="sng" dirty="0"/>
              <a:t>thousands</a:t>
            </a:r>
            <a:r>
              <a:rPr lang="en-US" dirty="0"/>
              <a:t> who are served via nightly </a:t>
            </a:r>
            <a:r>
              <a:rPr lang="en-US" dirty="0" err="1"/>
              <a:t>autoselect</a:t>
            </a:r>
            <a:r>
              <a:rPr lang="en-US" dirty="0"/>
              <a:t>.</a:t>
            </a:r>
          </a:p>
        </p:txBody>
      </p:sp>
      <p:sp>
        <p:nvSpPr>
          <p:cNvPr id="5" name="TextBox 4">
            <a:extLst>
              <a:ext uri="{FF2B5EF4-FFF2-40B4-BE49-F238E27FC236}">
                <a16:creationId xmlns:a16="http://schemas.microsoft.com/office/drawing/2014/main" id="{5E58C7D6-5267-49AC-B46A-95C7FC125C75}"/>
              </a:ext>
            </a:extLst>
          </p:cNvPr>
          <p:cNvSpPr txBox="1"/>
          <p:nvPr/>
        </p:nvSpPr>
        <p:spPr>
          <a:xfrm>
            <a:off x="7284206" y="2197855"/>
            <a:ext cx="4356100" cy="2862322"/>
          </a:xfrm>
          <a:prstGeom prst="rect">
            <a:avLst/>
          </a:prstGeom>
          <a:noFill/>
        </p:spPr>
        <p:txBody>
          <a:bodyPr wrap="square" rtlCol="0">
            <a:spAutoFit/>
          </a:bodyPr>
          <a:lstStyle/>
          <a:p>
            <a:r>
              <a:rPr lang="en-US" dirty="0"/>
              <a:t>To find the other exclusion codes, repeat the steps, searching the annotation for matches strong language and matches “violence” separately.</a:t>
            </a:r>
          </a:p>
          <a:p>
            <a:endParaRPr lang="en-US" dirty="0"/>
          </a:p>
          <a:p>
            <a:r>
              <a:rPr lang="en-US" dirty="0"/>
              <a:t>CAVEAT – Violence gets books that do not have the exclusion but the word is used in the annotation. i.e. There are many books (around 500 had to be individually checked to see if Violence should be applied)</a:t>
            </a:r>
          </a:p>
        </p:txBody>
      </p:sp>
      <p:sp>
        <p:nvSpPr>
          <p:cNvPr id="6" name="TextBox 5">
            <a:extLst>
              <a:ext uri="{FF2B5EF4-FFF2-40B4-BE49-F238E27FC236}">
                <a16:creationId xmlns:a16="http://schemas.microsoft.com/office/drawing/2014/main" id="{0D246FDF-74EE-426D-B96C-7726BF1981DB}"/>
              </a:ext>
            </a:extLst>
          </p:cNvPr>
          <p:cNvSpPr txBox="1"/>
          <p:nvPr/>
        </p:nvSpPr>
        <p:spPr>
          <a:xfrm>
            <a:off x="3632200" y="5454452"/>
            <a:ext cx="5436104" cy="954107"/>
          </a:xfrm>
          <a:prstGeom prst="rect">
            <a:avLst/>
          </a:prstGeom>
          <a:noFill/>
        </p:spPr>
        <p:txBody>
          <a:bodyPr wrap="square" rtlCol="0">
            <a:spAutoFit/>
          </a:bodyPr>
          <a:lstStyle/>
          <a:p>
            <a:pPr algn="ctr"/>
            <a:r>
              <a:rPr lang="en-US" sz="2800" dirty="0"/>
              <a:t>Update Headings-Query set is a wonderful, wonderful tool!</a:t>
            </a:r>
          </a:p>
        </p:txBody>
      </p:sp>
      <p:pic>
        <p:nvPicPr>
          <p:cNvPr id="7" name="Picture 2" descr="Wishbone PBS Local Library 2001 - YouTube">
            <a:extLst>
              <a:ext uri="{FF2B5EF4-FFF2-40B4-BE49-F238E27FC236}">
                <a16:creationId xmlns:a16="http://schemas.microsoft.com/office/drawing/2014/main" id="{028E24B4-DC37-4C84-A32A-478CA7D26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4663321"/>
            <a:ext cx="2615696" cy="206995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What I Learned About Movies from a Well-Read Dog - Christianity Today">
            <a:extLst>
              <a:ext uri="{FF2B5EF4-FFF2-40B4-BE49-F238E27FC236}">
                <a16:creationId xmlns:a16="http://schemas.microsoft.com/office/drawing/2014/main" id="{30CCB3C9-6D96-4E24-8733-D9AB766F92F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199" t="17637" r="8534" b="17637"/>
          <a:stretch/>
        </p:blipFill>
        <p:spPr bwMode="auto">
          <a:xfrm>
            <a:off x="8382504" y="214734"/>
            <a:ext cx="1840996" cy="1983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453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9ED7A-95AE-4EAC-809E-13C396D63DB3}"/>
              </a:ext>
            </a:extLst>
          </p:cNvPr>
          <p:cNvSpPr>
            <a:spLocks noGrp="1"/>
          </p:cNvSpPr>
          <p:nvPr>
            <p:ph type="title"/>
          </p:nvPr>
        </p:nvSpPr>
        <p:spPr>
          <a:xfrm>
            <a:off x="838200" y="0"/>
            <a:ext cx="10515600" cy="1325563"/>
          </a:xfrm>
        </p:spPr>
        <p:txBody>
          <a:bodyPr/>
          <a:lstStyle/>
          <a:p>
            <a:r>
              <a:rPr lang="en-US" dirty="0"/>
              <a:t>Fun Ways of Saying that a book has…content</a:t>
            </a:r>
          </a:p>
        </p:txBody>
      </p:sp>
      <p:sp>
        <p:nvSpPr>
          <p:cNvPr id="3" name="Rectangle 2">
            <a:extLst>
              <a:ext uri="{FF2B5EF4-FFF2-40B4-BE49-F238E27FC236}">
                <a16:creationId xmlns:a16="http://schemas.microsoft.com/office/drawing/2014/main" id="{F2291A9C-6368-488C-B893-5889D5E6553A}"/>
              </a:ext>
            </a:extLst>
          </p:cNvPr>
          <p:cNvSpPr/>
          <p:nvPr/>
        </p:nvSpPr>
        <p:spPr>
          <a:xfrm>
            <a:off x="635000" y="1183839"/>
            <a:ext cx="6096000" cy="5632311"/>
          </a:xfrm>
          <a:prstGeom prst="rect">
            <a:avLst/>
          </a:prstGeom>
        </p:spPr>
        <p:txBody>
          <a:bodyPr>
            <a:spAutoFit/>
          </a:bodyPr>
          <a:lstStyle/>
          <a:p>
            <a:r>
              <a:rPr lang="en-US" dirty="0"/>
              <a:t>Books with typos such as “</a:t>
            </a:r>
            <a:r>
              <a:rPr lang="en-US" dirty="0" err="1"/>
              <a:t>Decsriptions</a:t>
            </a:r>
            <a:r>
              <a:rPr lang="en-US" dirty="0"/>
              <a:t> of sex”…I’ve consistently corrected this one as I found it.</a:t>
            </a:r>
          </a:p>
          <a:p>
            <a:endParaRPr lang="en-US" dirty="0"/>
          </a:p>
          <a:p>
            <a:r>
              <a:rPr lang="en-US" dirty="0"/>
              <a:t>I’ve also encountered:</a:t>
            </a:r>
          </a:p>
          <a:p>
            <a:pPr marL="742950" lvl="1" indent="-285750">
              <a:buFont typeface="Arial" panose="020B0604020202020204" pitchFamily="34" charset="0"/>
              <a:buChar char="•"/>
            </a:pPr>
            <a:r>
              <a:rPr lang="en-US" dirty="0"/>
              <a:t>“Some sex.” - 61</a:t>
            </a:r>
          </a:p>
          <a:p>
            <a:pPr marL="742950" lvl="1" indent="-285750">
              <a:buFont typeface="Arial" panose="020B0604020202020204" pitchFamily="34" charset="0"/>
              <a:buChar char="•"/>
            </a:pPr>
            <a:r>
              <a:rPr lang="en-US" dirty="0"/>
              <a:t>“Includes sex.” – 10</a:t>
            </a:r>
          </a:p>
          <a:p>
            <a:pPr marL="742950" lvl="1" indent="-285750">
              <a:buFont typeface="Arial" panose="020B0604020202020204" pitchFamily="34" charset="0"/>
              <a:buChar char="•"/>
            </a:pPr>
            <a:r>
              <a:rPr lang="en-US" dirty="0"/>
              <a:t>“Explicit sex.” - 21</a:t>
            </a:r>
          </a:p>
          <a:p>
            <a:pPr marL="742950" lvl="1" indent="-285750">
              <a:buFont typeface="Arial" panose="020B0604020202020204" pitchFamily="34" charset="0"/>
              <a:buChar char="•"/>
            </a:pPr>
            <a:r>
              <a:rPr lang="en-US" dirty="0"/>
              <a:t>“Sex,/Sex.” – Careful—This one finds books that </a:t>
            </a:r>
            <a:r>
              <a:rPr lang="en-US" b="1" i="1" dirty="0"/>
              <a:t>don’t</a:t>
            </a:r>
            <a:r>
              <a:rPr lang="en-US" dirty="0"/>
              <a:t> need codes added such as those with text – “Es</a:t>
            </a:r>
            <a:r>
              <a:rPr lang="en-US" dirty="0">
                <a:solidFill>
                  <a:srgbClr val="FFFF00"/>
                </a:solidFill>
              </a:rPr>
              <a:t>sex</a:t>
            </a:r>
            <a:r>
              <a:rPr lang="en-US" dirty="0"/>
              <a:t>, England.” (Not a large number)</a:t>
            </a:r>
          </a:p>
          <a:p>
            <a:pPr marL="742950" lvl="1" indent="-285750">
              <a:buFont typeface="Arial" panose="020B0604020202020204" pitchFamily="34" charset="0"/>
              <a:buChar char="•"/>
            </a:pPr>
            <a:r>
              <a:rPr lang="en-US" dirty="0"/>
              <a:t>“Contains no explicit descriptions of sex” – DB019905 and DB016732, DB016073</a:t>
            </a:r>
          </a:p>
          <a:p>
            <a:pPr marL="742950" lvl="1" indent="-285750">
              <a:buFont typeface="Arial" panose="020B0604020202020204" pitchFamily="34" charset="0"/>
              <a:buChar char="•"/>
            </a:pPr>
            <a:r>
              <a:rPr lang="en-US" dirty="0"/>
              <a:t>“No descriptions of sex” – DB097501</a:t>
            </a:r>
          </a:p>
          <a:p>
            <a:pPr marL="742950" lvl="1" indent="-285750">
              <a:buFont typeface="Arial" panose="020B0604020202020204" pitchFamily="34" charset="0"/>
              <a:buChar char="•"/>
            </a:pPr>
            <a:r>
              <a:rPr lang="en-US" dirty="0"/>
              <a:t>“</a:t>
            </a:r>
            <a:r>
              <a:rPr lang="en-US" dirty="0" err="1">
                <a:solidFill>
                  <a:srgbClr val="FFFF00"/>
                </a:solidFill>
              </a:rPr>
              <a:t>Explict</a:t>
            </a:r>
            <a:r>
              <a:rPr lang="en-US" dirty="0"/>
              <a:t> descriptions of sex.”</a:t>
            </a:r>
          </a:p>
          <a:p>
            <a:pPr marL="742950" lvl="1" indent="-285750">
              <a:buFont typeface="Arial" panose="020B0604020202020204" pitchFamily="34" charset="0"/>
              <a:buChar char="•"/>
            </a:pPr>
            <a:r>
              <a:rPr lang="en-US" dirty="0"/>
              <a:t>“Description of sex.” – Several variations on this one (this found them all…)</a:t>
            </a:r>
          </a:p>
          <a:p>
            <a:pPr marL="742950" lvl="1" indent="-285750">
              <a:buFont typeface="Arial" panose="020B0604020202020204" pitchFamily="34" charset="0"/>
              <a:buChar char="•"/>
            </a:pPr>
            <a:r>
              <a:rPr lang="en-US" dirty="0"/>
              <a:t>Contains scenes with sex and violence.</a:t>
            </a:r>
          </a:p>
          <a:p>
            <a:endParaRPr lang="en-US" dirty="0"/>
          </a:p>
          <a:p>
            <a:r>
              <a:rPr lang="en-US" dirty="0"/>
              <a:t>(The RUB rating books spreadsheet shares similarities in the way this content is listed.)</a:t>
            </a:r>
          </a:p>
        </p:txBody>
      </p:sp>
      <p:pic>
        <p:nvPicPr>
          <p:cNvPr id="3076" name="Picture 4" descr="https://encrypted-tbn0.gstatic.com/images?q=tbn:ANd9GcQLFRF0_bHL4NscOvlhiQkW8Cx8XtdwUWgCrw&amp;s">
            <a:extLst>
              <a:ext uri="{FF2B5EF4-FFF2-40B4-BE49-F238E27FC236}">
                <a16:creationId xmlns:a16="http://schemas.microsoft.com/office/drawing/2014/main" id="{14A43A55-2EE2-4143-A42E-48E70E1EF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0999" y="1183838"/>
            <a:ext cx="3176823" cy="177902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7376512-F3EA-425A-99DA-898706D7489D}"/>
              </a:ext>
            </a:extLst>
          </p:cNvPr>
          <p:cNvSpPr txBox="1"/>
          <p:nvPr/>
        </p:nvSpPr>
        <p:spPr>
          <a:xfrm>
            <a:off x="7556500" y="2962860"/>
            <a:ext cx="3797300" cy="2308324"/>
          </a:xfrm>
          <a:prstGeom prst="rect">
            <a:avLst/>
          </a:prstGeom>
          <a:noFill/>
        </p:spPr>
        <p:txBody>
          <a:bodyPr wrap="square" rtlCol="0">
            <a:spAutoFit/>
          </a:bodyPr>
          <a:lstStyle/>
          <a:p>
            <a:r>
              <a:rPr lang="en-US" dirty="0"/>
              <a:t>DBGs were all coming in as “Unrated” when we first began getting them, but many had exclusion codes listed in the annotations. </a:t>
            </a:r>
          </a:p>
          <a:p>
            <a:endParaRPr lang="en-US" dirty="0"/>
          </a:p>
          <a:p>
            <a:r>
              <a:rPr lang="en-US" dirty="0"/>
              <a:t>By the way…sometimes, Strong language is conveyed with the word…Profanity.</a:t>
            </a:r>
          </a:p>
        </p:txBody>
      </p:sp>
    </p:spTree>
    <p:extLst>
      <p:ext uri="{BB962C8B-B14F-4D97-AF65-F5344CB8AC3E}">
        <p14:creationId xmlns:p14="http://schemas.microsoft.com/office/powerpoint/2010/main" val="3356807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22772-357C-4047-B545-0093ACFF390B}"/>
              </a:ext>
            </a:extLst>
          </p:cNvPr>
          <p:cNvSpPr>
            <a:spLocks noGrp="1"/>
          </p:cNvSpPr>
          <p:nvPr>
            <p:ph type="title"/>
          </p:nvPr>
        </p:nvSpPr>
        <p:spPr>
          <a:xfrm>
            <a:off x="1227355" y="-117822"/>
            <a:ext cx="6568439" cy="1325563"/>
          </a:xfrm>
        </p:spPr>
        <p:txBody>
          <a:bodyPr/>
          <a:lstStyle/>
          <a:p>
            <a:r>
              <a:rPr lang="en-US" dirty="0"/>
              <a:t>Strange Lengths?</a:t>
            </a:r>
          </a:p>
        </p:txBody>
      </p:sp>
      <p:pic>
        <p:nvPicPr>
          <p:cNvPr id="3" name="Picture 2">
            <a:extLst>
              <a:ext uri="{FF2B5EF4-FFF2-40B4-BE49-F238E27FC236}">
                <a16:creationId xmlns:a16="http://schemas.microsoft.com/office/drawing/2014/main" id="{88B64E07-2892-4D98-AB6E-766FB39339E8}"/>
              </a:ext>
            </a:extLst>
          </p:cNvPr>
          <p:cNvPicPr>
            <a:picLocks noChangeAspect="1"/>
          </p:cNvPicPr>
          <p:nvPr/>
        </p:nvPicPr>
        <p:blipFill rotWithShape="1">
          <a:blip r:embed="rId2"/>
          <a:srcRect r="22002"/>
          <a:stretch/>
        </p:blipFill>
        <p:spPr>
          <a:xfrm>
            <a:off x="104503" y="1066078"/>
            <a:ext cx="6271276" cy="2581635"/>
          </a:xfrm>
          <a:prstGeom prst="rect">
            <a:avLst/>
          </a:prstGeom>
        </p:spPr>
      </p:pic>
      <p:pic>
        <p:nvPicPr>
          <p:cNvPr id="4" name="Picture 3">
            <a:extLst>
              <a:ext uri="{FF2B5EF4-FFF2-40B4-BE49-F238E27FC236}">
                <a16:creationId xmlns:a16="http://schemas.microsoft.com/office/drawing/2014/main" id="{66413A8F-F545-4065-9349-794805979C5B}"/>
              </a:ext>
            </a:extLst>
          </p:cNvPr>
          <p:cNvPicPr>
            <a:picLocks noChangeAspect="1"/>
          </p:cNvPicPr>
          <p:nvPr/>
        </p:nvPicPr>
        <p:blipFill>
          <a:blip r:embed="rId3"/>
          <a:stretch>
            <a:fillRect/>
          </a:stretch>
        </p:blipFill>
        <p:spPr>
          <a:xfrm>
            <a:off x="5556603" y="2356895"/>
            <a:ext cx="6335009" cy="4191585"/>
          </a:xfrm>
          <a:prstGeom prst="rect">
            <a:avLst/>
          </a:prstGeom>
        </p:spPr>
      </p:pic>
      <p:sp>
        <p:nvSpPr>
          <p:cNvPr id="5" name="TextBox 4">
            <a:extLst>
              <a:ext uri="{FF2B5EF4-FFF2-40B4-BE49-F238E27FC236}">
                <a16:creationId xmlns:a16="http://schemas.microsoft.com/office/drawing/2014/main" id="{1C6D72AB-D04B-4B2A-BFCB-6E369FB4F3D5}"/>
              </a:ext>
            </a:extLst>
          </p:cNvPr>
          <p:cNvSpPr txBox="1"/>
          <p:nvPr/>
        </p:nvSpPr>
        <p:spPr>
          <a:xfrm>
            <a:off x="279151" y="4004716"/>
            <a:ext cx="5159829" cy="2308324"/>
          </a:xfrm>
          <a:prstGeom prst="rect">
            <a:avLst/>
          </a:prstGeom>
          <a:noFill/>
        </p:spPr>
        <p:txBody>
          <a:bodyPr wrap="square" rtlCol="0">
            <a:spAutoFit/>
          </a:bodyPr>
          <a:lstStyle/>
          <a:p>
            <a:r>
              <a:rPr lang="en-US" dirty="0">
                <a:solidFill>
                  <a:srgbClr val="FFFF00"/>
                </a:solidFill>
              </a:rPr>
              <a:t>Uncommon; but searchable.</a:t>
            </a:r>
          </a:p>
          <a:p>
            <a:endParaRPr lang="en-US" dirty="0">
              <a:solidFill>
                <a:srgbClr val="FFFF00"/>
              </a:solidFill>
            </a:endParaRPr>
          </a:p>
          <a:p>
            <a:r>
              <a:rPr lang="en-US" dirty="0">
                <a:solidFill>
                  <a:srgbClr val="FFFF00"/>
                </a:solidFill>
              </a:rPr>
              <a:t>Query: Advanced Search</a:t>
            </a:r>
          </a:p>
          <a:p>
            <a:r>
              <a:rPr lang="en-US" dirty="0">
                <a:solidFill>
                  <a:srgbClr val="FFFF00"/>
                </a:solidFill>
              </a:rPr>
              <a:t>     MARC-&gt;Tag-&gt;Begins-&gt;306</a:t>
            </a:r>
          </a:p>
          <a:p>
            <a:r>
              <a:rPr lang="en-US" dirty="0">
                <a:solidFill>
                  <a:srgbClr val="FFFF00"/>
                </a:solidFill>
              </a:rPr>
              <a:t>     MARC-&gt;Subfield-&gt;begins-&gt;a</a:t>
            </a:r>
          </a:p>
          <a:p>
            <a:r>
              <a:rPr lang="en-US" dirty="0">
                <a:solidFill>
                  <a:srgbClr val="FFFF00"/>
                </a:solidFill>
              </a:rPr>
              <a:t>     MARC-&gt;Data-&gt;equals-&gt;000000</a:t>
            </a:r>
          </a:p>
          <a:p>
            <a:endParaRPr lang="en-US" dirty="0">
              <a:solidFill>
                <a:srgbClr val="FFFF00"/>
              </a:solidFill>
            </a:endParaRPr>
          </a:p>
          <a:p>
            <a:r>
              <a:rPr lang="en-US" dirty="0">
                <a:solidFill>
                  <a:srgbClr val="FFFF00"/>
                </a:solidFill>
              </a:rPr>
              <a:t>5 results (This query will return…fancier later on.)</a:t>
            </a:r>
          </a:p>
        </p:txBody>
      </p:sp>
      <p:sp>
        <p:nvSpPr>
          <p:cNvPr id="6" name="TextBox 5">
            <a:extLst>
              <a:ext uri="{FF2B5EF4-FFF2-40B4-BE49-F238E27FC236}">
                <a16:creationId xmlns:a16="http://schemas.microsoft.com/office/drawing/2014/main" id="{7961AB0F-834F-4561-B1DF-977814E4079C}"/>
              </a:ext>
            </a:extLst>
          </p:cNvPr>
          <p:cNvSpPr txBox="1"/>
          <p:nvPr/>
        </p:nvSpPr>
        <p:spPr>
          <a:xfrm>
            <a:off x="7236822" y="1737360"/>
            <a:ext cx="3680816" cy="369332"/>
          </a:xfrm>
          <a:prstGeom prst="rect">
            <a:avLst/>
          </a:prstGeom>
          <a:noFill/>
        </p:spPr>
        <p:txBody>
          <a:bodyPr wrap="none" rtlCol="0">
            <a:spAutoFit/>
          </a:bodyPr>
          <a:lstStyle/>
          <a:p>
            <a:r>
              <a:rPr lang="en-US" dirty="0"/>
              <a:t>Lots of mistakes on the record below….</a:t>
            </a:r>
          </a:p>
        </p:txBody>
      </p:sp>
      <p:pic>
        <p:nvPicPr>
          <p:cNvPr id="7" name="Picture 2" descr="Transcript of the Library scene from the 1999 Babelsberg cinematic  masterpiece &quot;Die Mumie&quot; (The Mummy) : r/Kaiserreich">
            <a:extLst>
              <a:ext uri="{FF2B5EF4-FFF2-40B4-BE49-F238E27FC236}">
                <a16:creationId xmlns:a16="http://schemas.microsoft.com/office/drawing/2014/main" id="{C281AD2E-2C36-4EFF-AE1A-3297244641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70072" y="309520"/>
            <a:ext cx="3097147"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411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C45B-65B9-4D4D-AE63-3B172CEF0356}"/>
              </a:ext>
            </a:extLst>
          </p:cNvPr>
          <p:cNvSpPr>
            <a:spLocks noGrp="1"/>
          </p:cNvSpPr>
          <p:nvPr>
            <p:ph type="title"/>
          </p:nvPr>
        </p:nvSpPr>
        <p:spPr>
          <a:xfrm>
            <a:off x="138347" y="97508"/>
            <a:ext cx="10515600" cy="981361"/>
          </a:xfrm>
        </p:spPr>
        <p:txBody>
          <a:bodyPr/>
          <a:lstStyle/>
          <a:p>
            <a:r>
              <a:rPr lang="en-US" dirty="0"/>
              <a:t>Length Codes (more)</a:t>
            </a:r>
          </a:p>
        </p:txBody>
      </p:sp>
      <p:pic>
        <p:nvPicPr>
          <p:cNvPr id="3" name="Picture 2">
            <a:extLst>
              <a:ext uri="{FF2B5EF4-FFF2-40B4-BE49-F238E27FC236}">
                <a16:creationId xmlns:a16="http://schemas.microsoft.com/office/drawing/2014/main" id="{91FA6CD7-AA9C-441F-B65E-38BD53D0E802}"/>
              </a:ext>
            </a:extLst>
          </p:cNvPr>
          <p:cNvPicPr>
            <a:picLocks noChangeAspect="1"/>
          </p:cNvPicPr>
          <p:nvPr/>
        </p:nvPicPr>
        <p:blipFill>
          <a:blip r:embed="rId2"/>
          <a:stretch>
            <a:fillRect/>
          </a:stretch>
        </p:blipFill>
        <p:spPr>
          <a:xfrm>
            <a:off x="5292020" y="217864"/>
            <a:ext cx="6644486" cy="6422272"/>
          </a:xfrm>
          <a:prstGeom prst="rect">
            <a:avLst/>
          </a:prstGeom>
        </p:spPr>
      </p:pic>
      <p:sp>
        <p:nvSpPr>
          <p:cNvPr id="4" name="TextBox 3">
            <a:extLst>
              <a:ext uri="{FF2B5EF4-FFF2-40B4-BE49-F238E27FC236}">
                <a16:creationId xmlns:a16="http://schemas.microsoft.com/office/drawing/2014/main" id="{5A7FA7F3-FD53-498F-A5F9-6E3893082070}"/>
              </a:ext>
            </a:extLst>
          </p:cNvPr>
          <p:cNvSpPr txBox="1"/>
          <p:nvPr/>
        </p:nvSpPr>
        <p:spPr>
          <a:xfrm>
            <a:off x="308160" y="1304365"/>
            <a:ext cx="4814047" cy="2862322"/>
          </a:xfrm>
          <a:prstGeom prst="rect">
            <a:avLst/>
          </a:prstGeom>
          <a:noFill/>
        </p:spPr>
        <p:txBody>
          <a:bodyPr wrap="square" rtlCol="0">
            <a:spAutoFit/>
          </a:bodyPr>
          <a:lstStyle/>
          <a:p>
            <a:r>
              <a:rPr lang="en-US" dirty="0"/>
              <a:t>Using the 306 MARC tag data is generally an excellent way of finding all books of a certain length.</a:t>
            </a:r>
          </a:p>
          <a:p>
            <a:endParaRPr lang="en-US" dirty="0"/>
          </a:p>
          <a:p>
            <a:r>
              <a:rPr lang="en-US" dirty="0"/>
              <a:t>Rarely the MARC Tag is wrong…but the alt length has been corrected by a cataloger.</a:t>
            </a:r>
          </a:p>
          <a:p>
            <a:endParaRPr lang="en-US" dirty="0"/>
          </a:p>
          <a:p>
            <a:r>
              <a:rPr lang="en-US" dirty="0"/>
              <a:t>Sorting by length code in Excel will make finding books that a code should not be applied to much more easily.</a:t>
            </a:r>
          </a:p>
        </p:txBody>
      </p:sp>
      <p:pic>
        <p:nvPicPr>
          <p:cNvPr id="5" name="Picture 6" descr="https://www.giantfreakinrobot.com/wp-content/uploads/2024/06/the-pagemaster.jpg">
            <a:extLst>
              <a:ext uri="{FF2B5EF4-FFF2-40B4-BE49-F238E27FC236}">
                <a16:creationId xmlns:a16="http://schemas.microsoft.com/office/drawing/2014/main" id="{6132E2D2-94B2-4C36-AD43-BD4E04F8DE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451" y="4392183"/>
            <a:ext cx="3729537" cy="2097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650746"/>
      </p:ext>
    </p:extLst>
  </p:cSld>
  <p:clrMapOvr>
    <a:masterClrMapping/>
  </p:clrMapOvr>
</p:sld>
</file>

<file path=ppt/theme/theme1.xml><?xml version="1.0" encoding="utf-8"?>
<a:theme xmlns:a="http://schemas.openxmlformats.org/drawingml/2006/main" name="uc2025">
  <a:themeElements>
    <a:clrScheme name="Custom 2">
      <a:dk1>
        <a:sysClr val="windowText" lastClr="000000"/>
      </a:dk1>
      <a:lt1>
        <a:sysClr val="window" lastClr="FFFFFF"/>
      </a:lt1>
      <a:dk2>
        <a:srgbClr val="024E3D"/>
      </a:dk2>
      <a:lt2>
        <a:srgbClr val="FFFFFF"/>
      </a:lt2>
      <a:accent1>
        <a:srgbClr val="024E3D"/>
      </a:accent1>
      <a:accent2>
        <a:srgbClr val="227C68"/>
      </a:accent2>
      <a:accent3>
        <a:srgbClr val="478977"/>
      </a:accent3>
      <a:accent4>
        <a:srgbClr val="F28030"/>
      </a:accent4>
      <a:accent5>
        <a:srgbClr val="A72626"/>
      </a:accent5>
      <a:accent6>
        <a:srgbClr val="000000"/>
      </a:accent6>
      <a:hlink>
        <a:srgbClr val="478977"/>
      </a:hlink>
      <a:folHlink>
        <a:srgbClr val="478977"/>
      </a:folHlink>
    </a:clrScheme>
    <a:fontScheme name="Custom 1">
      <a:majorFont>
        <a:latin typeface="Bahnschrift SemiCondensed"/>
        <a:ea typeface=""/>
        <a:cs typeface=""/>
      </a:majorFont>
      <a:minorFont>
        <a:latin typeface="Bahnschrift SemiBold SemiConde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2025Template.potx" id="{E7B7503B-D4A8-4799-A01D-F2799578BE41}" vid="{27E59EA5-E962-44F5-884E-AAC555A33BEE}"/>
    </a:ext>
  </a:extLst>
</a:theme>
</file>

<file path=ppt/theme/theme2.xml><?xml version="1.0" encoding="utf-8"?>
<a:theme xmlns:a="http://schemas.openxmlformats.org/drawingml/2006/main" name="Office Theme">
  <a:themeElements>
    <a:clrScheme name="Custom 2">
      <a:dk1>
        <a:sysClr val="windowText" lastClr="000000"/>
      </a:dk1>
      <a:lt1>
        <a:sysClr val="window" lastClr="FFFFFF"/>
      </a:lt1>
      <a:dk2>
        <a:srgbClr val="024E3D"/>
      </a:dk2>
      <a:lt2>
        <a:srgbClr val="FFFFFF"/>
      </a:lt2>
      <a:accent1>
        <a:srgbClr val="024E3D"/>
      </a:accent1>
      <a:accent2>
        <a:srgbClr val="227C68"/>
      </a:accent2>
      <a:accent3>
        <a:srgbClr val="478977"/>
      </a:accent3>
      <a:accent4>
        <a:srgbClr val="F28030"/>
      </a:accent4>
      <a:accent5>
        <a:srgbClr val="A72626"/>
      </a:accent5>
      <a:accent6>
        <a:srgbClr val="000000"/>
      </a:accent6>
      <a:hlink>
        <a:srgbClr val="478977"/>
      </a:hlink>
      <a:folHlink>
        <a:srgbClr val="47897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ustom 2">
      <a:dk1>
        <a:sysClr val="windowText" lastClr="000000"/>
      </a:dk1>
      <a:lt1>
        <a:sysClr val="window" lastClr="FFFFFF"/>
      </a:lt1>
      <a:dk2>
        <a:srgbClr val="024E3D"/>
      </a:dk2>
      <a:lt2>
        <a:srgbClr val="FFFFFF"/>
      </a:lt2>
      <a:accent1>
        <a:srgbClr val="024E3D"/>
      </a:accent1>
      <a:accent2>
        <a:srgbClr val="227C68"/>
      </a:accent2>
      <a:accent3>
        <a:srgbClr val="478977"/>
      </a:accent3>
      <a:accent4>
        <a:srgbClr val="F28030"/>
      </a:accent4>
      <a:accent5>
        <a:srgbClr val="A72626"/>
      </a:accent5>
      <a:accent6>
        <a:srgbClr val="000000"/>
      </a:accent6>
      <a:hlink>
        <a:srgbClr val="478977"/>
      </a:hlink>
      <a:folHlink>
        <a:srgbClr val="47897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UC2025Template</Template>
  <TotalTime>44866</TotalTime>
  <Words>1214</Words>
  <Application>Microsoft Office PowerPoint</Application>
  <PresentationFormat>Widescreen</PresentationFormat>
  <Paragraphs>129</Paragraphs>
  <Slides>17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Bahnschrift</vt:lpstr>
      <vt:lpstr>Bahnschrift SemiBold SemiConden</vt:lpstr>
      <vt:lpstr>Bahnschrift SemiCondensed</vt:lpstr>
      <vt:lpstr>Calibri</vt:lpstr>
      <vt:lpstr>Wingdings</vt:lpstr>
      <vt:lpstr>uc2025</vt:lpstr>
      <vt:lpstr>Cleaning Up The  Catalog</vt:lpstr>
      <vt:lpstr>Cleaning Up the Catalog</vt:lpstr>
      <vt:lpstr>What types of errors have been located (or mentioned by patrons and investigated)</vt:lpstr>
      <vt:lpstr>Where We Started</vt:lpstr>
      <vt:lpstr>How to Find the Books?</vt:lpstr>
      <vt:lpstr>How Many were Updated?</vt:lpstr>
      <vt:lpstr>Fun Ways of Saying that a book has…content</vt:lpstr>
      <vt:lpstr>Strange Lengths?</vt:lpstr>
      <vt:lpstr>Length Codes (more)</vt:lpstr>
      <vt:lpstr>What the 306 can look like</vt:lpstr>
      <vt:lpstr>Wrong MARC Tag</vt:lpstr>
      <vt:lpstr>PowerPoint Presentation</vt:lpstr>
      <vt:lpstr>PowerPoint Presentation</vt:lpstr>
      <vt:lpstr>PowerPoint Presentation</vt:lpstr>
      <vt:lpstr>Fun Facts</vt:lpstr>
      <vt:lpstr>PowerPoint Presentation</vt:lpstr>
      <vt:lpstr>Questions &amp;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Session Title</dc:title>
  <dc:creator>McCormack, Meghan</dc:creator>
  <cp:lastModifiedBy>McCormack, Meghan</cp:lastModifiedBy>
  <cp:revision>76</cp:revision>
  <dcterms:created xsi:type="dcterms:W3CDTF">2025-01-15T13:11:01Z</dcterms:created>
  <dcterms:modified xsi:type="dcterms:W3CDTF">2025-03-04T18:29:30Z</dcterms:modified>
</cp:coreProperties>
</file>