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6"/>
  </p:notesMasterIdLst>
  <p:handoutMasterIdLst>
    <p:handoutMasterId r:id="rId27"/>
  </p:handoutMasterIdLst>
  <p:sldIdLst>
    <p:sldId id="256" r:id="rId2"/>
    <p:sldId id="258" r:id="rId3"/>
    <p:sldId id="261" r:id="rId4"/>
    <p:sldId id="260" r:id="rId5"/>
    <p:sldId id="263" r:id="rId6"/>
    <p:sldId id="267" r:id="rId7"/>
    <p:sldId id="275" r:id="rId8"/>
    <p:sldId id="266" r:id="rId9"/>
    <p:sldId id="268" r:id="rId10"/>
    <p:sldId id="265" r:id="rId11"/>
    <p:sldId id="269" r:id="rId12"/>
    <p:sldId id="264" r:id="rId13"/>
    <p:sldId id="270" r:id="rId14"/>
    <p:sldId id="271" r:id="rId15"/>
    <p:sldId id="272" r:id="rId16"/>
    <p:sldId id="278" r:id="rId17"/>
    <p:sldId id="273" r:id="rId18"/>
    <p:sldId id="274" r:id="rId19"/>
    <p:sldId id="276" r:id="rId20"/>
    <p:sldId id="279" r:id="rId21"/>
    <p:sldId id="280" r:id="rId22"/>
    <p:sldId id="282" r:id="rId23"/>
    <p:sldId id="281"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mp; KLAS Core" id="{251966F3-9186-4A4A-A1A4-DD67DB8FCD49}">
          <p14:sldIdLst>
            <p14:sldId id="256"/>
            <p14:sldId id="258"/>
            <p14:sldId id="261"/>
          </p14:sldIdLst>
        </p14:section>
        <p14:section name="Patron" id="{B93F1EF6-153F-46E8-913B-FD4A08500EF4}">
          <p14:sldIdLst>
            <p14:sldId id="260"/>
            <p14:sldId id="263"/>
            <p14:sldId id="267"/>
            <p14:sldId id="275"/>
            <p14:sldId id="266"/>
            <p14:sldId id="268"/>
            <p14:sldId id="265"/>
            <p14:sldId id="269"/>
            <p14:sldId id="264"/>
          </p14:sldIdLst>
        </p14:section>
        <p14:section name="Serials" id="{4EF0D41C-7ACA-4FE0-BBC3-97781ABD6DB9}">
          <p14:sldIdLst>
            <p14:sldId id="270"/>
            <p14:sldId id="271"/>
            <p14:sldId id="272"/>
            <p14:sldId id="278"/>
          </p14:sldIdLst>
        </p14:section>
        <p14:section name="Circ &amp; Catalog" id="{A797CD0F-49CF-4FB6-8F56-A2A6D29048E4}">
          <p14:sldIdLst>
            <p14:sldId id="273"/>
            <p14:sldId id="274"/>
            <p14:sldId id="276"/>
          </p14:sldIdLst>
        </p14:section>
        <p14:section name="Scribe &amp; Coming Soon" id="{3813B1EA-E55F-4494-B6CA-7A35504E5641}">
          <p14:sldIdLst>
            <p14:sldId id="279"/>
            <p14:sldId id="280"/>
            <p14:sldId id="282"/>
            <p14:sldId id="281"/>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5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70325" autoAdjust="0"/>
  </p:normalViewPr>
  <p:slideViewPr>
    <p:cSldViewPr snapToGrid="0">
      <p:cViewPr varScale="1">
        <p:scale>
          <a:sx n="58" d="100"/>
          <a:sy n="58" d="100"/>
        </p:scale>
        <p:origin x="60" y="2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2983"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CC4CEC-5D61-8825-8E36-E5CCA63EF739}"/>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35DF3D0-954F-FFE2-7C28-CD5B80040FE5}"/>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3C20990-5D29-4AA5-85DE-83E5334A9AC5}" type="datetimeFigureOut">
              <a:rPr lang="en-US" smtClean="0"/>
              <a:t>3/12/2025</a:t>
            </a:fld>
            <a:endParaRPr lang="en-US"/>
          </a:p>
        </p:txBody>
      </p:sp>
      <p:sp>
        <p:nvSpPr>
          <p:cNvPr id="4" name="Footer Placeholder 3">
            <a:extLst>
              <a:ext uri="{FF2B5EF4-FFF2-40B4-BE49-F238E27FC236}">
                <a16:creationId xmlns:a16="http://schemas.microsoft.com/office/drawing/2014/main" id="{2400891B-1A21-2476-3D27-6CD3B8E7A7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85D761-BAD5-3233-161A-B53B1ACF7A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A7B8D0-7B3E-4BF3-917F-FE227BF138FC}" type="slidenum">
              <a:rPr lang="en-US" smtClean="0"/>
              <a:t>‹#›</a:t>
            </a:fld>
            <a:endParaRPr lang="en-US"/>
          </a:p>
        </p:txBody>
      </p:sp>
    </p:spTree>
    <p:extLst>
      <p:ext uri="{BB962C8B-B14F-4D97-AF65-F5344CB8AC3E}">
        <p14:creationId xmlns:p14="http://schemas.microsoft.com/office/powerpoint/2010/main" val="2681719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B1A5F02-6467-4A54-BDD4-29AD47D9DD41}" type="datetimeFigureOut">
              <a:rPr lang="en-US" smtClean="0"/>
              <a:t>3/12/2025</a:t>
            </a:fld>
            <a:endParaRPr lang="en-US"/>
          </a:p>
        </p:txBody>
      </p:sp>
      <p:sp>
        <p:nvSpPr>
          <p:cNvPr id="4" name="Slide Image Placeholder 3"/>
          <p:cNvSpPr>
            <a:spLocks noGrp="1" noRot="1" noChangeAspect="1"/>
          </p:cNvSpPr>
          <p:nvPr>
            <p:ph type="sldImg" idx="2"/>
          </p:nvPr>
        </p:nvSpPr>
        <p:spPr>
          <a:xfrm>
            <a:off x="685800" y="63023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87786"/>
            <a:ext cx="5486400" cy="41132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1BE81-CCC7-4E88-8CD9-3832BD3DCA47}" type="slidenum">
              <a:rPr lang="en-US" smtClean="0"/>
              <a:t>‹#›</a:t>
            </a:fld>
            <a:endParaRPr lang="en-US"/>
          </a:p>
        </p:txBody>
      </p:sp>
    </p:spTree>
    <p:extLst>
      <p:ext uri="{BB962C8B-B14F-4D97-AF65-F5344CB8AC3E}">
        <p14:creationId xmlns:p14="http://schemas.microsoft.com/office/powerpoint/2010/main" val="69136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1</a:t>
            </a:fld>
            <a:endParaRPr lang="en-US"/>
          </a:p>
        </p:txBody>
      </p:sp>
    </p:spTree>
    <p:extLst>
      <p:ext uri="{BB962C8B-B14F-4D97-AF65-F5344CB8AC3E}">
        <p14:creationId xmlns:p14="http://schemas.microsoft.com/office/powerpoint/2010/main" val="3371348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F5 or Ctrl-F to restore </a:t>
            </a:r>
            <a:r>
              <a:rPr lang="en-US" dirty="0" err="1"/>
              <a:t>PatSearchResults</a:t>
            </a:r>
            <a:r>
              <a:rPr lang="en-US" dirty="0"/>
              <a:t> record</a:t>
            </a:r>
          </a:p>
        </p:txBody>
      </p:sp>
      <p:sp>
        <p:nvSpPr>
          <p:cNvPr id="4" name="Slide Number Placeholder 3"/>
          <p:cNvSpPr>
            <a:spLocks noGrp="1"/>
          </p:cNvSpPr>
          <p:nvPr>
            <p:ph type="sldNum" sz="quarter" idx="5"/>
          </p:nvPr>
        </p:nvSpPr>
        <p:spPr/>
        <p:txBody>
          <a:bodyPr/>
          <a:lstStyle/>
          <a:p>
            <a:fld id="{EFE1BE81-CCC7-4E88-8CD9-3832BD3DCA47}" type="slidenum">
              <a:rPr lang="en-US" smtClean="0"/>
              <a:t>10</a:t>
            </a:fld>
            <a:endParaRPr lang="en-US"/>
          </a:p>
        </p:txBody>
      </p:sp>
    </p:spTree>
    <p:extLst>
      <p:ext uri="{BB962C8B-B14F-4D97-AF65-F5344CB8AC3E}">
        <p14:creationId xmlns:p14="http://schemas.microsoft.com/office/powerpoint/2010/main" val="601704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 token - </a:t>
            </a:r>
            <a:r>
              <a:rPr lang="en-US" sz="1800" b="0" i="0" u="none" strike="noStrike" dirty="0">
                <a:solidFill>
                  <a:srgbClr val="000000"/>
                </a:solidFill>
                <a:effectLst/>
                <a:latin typeface="Calibri" panose="020F0502020204030204" pitchFamily="34" charset="0"/>
              </a:rPr>
              <a:t>KLAS-3294</a:t>
            </a:r>
            <a:r>
              <a:rPr lang="en-US" dirty="0"/>
              <a:t> </a:t>
            </a:r>
          </a:p>
          <a:p>
            <a:r>
              <a:rPr lang="en-US" dirty="0"/>
              <a:t>Property Note transfer - </a:t>
            </a:r>
            <a:r>
              <a:rPr lang="en-US" sz="1800" b="0" i="0" u="none" strike="noStrike" dirty="0">
                <a:solidFill>
                  <a:srgbClr val="000000"/>
                </a:solidFill>
                <a:effectLst/>
                <a:latin typeface="Calibri" panose="020F0502020204030204" pitchFamily="34" charset="0"/>
              </a:rPr>
              <a:t>KLAS-3256</a:t>
            </a:r>
            <a:r>
              <a:rPr lang="en-US" dirty="0"/>
              <a:t> </a:t>
            </a:r>
          </a:p>
          <a:p>
            <a:r>
              <a:rPr lang="en-US" dirty="0"/>
              <a:t>Institution names – for BARD access; last word of the contact note is interpreted as Last Name, the rest is sent as the First Name. OR if a comma is present, everything before the comma is the Last Name, and everything after it is the First Name - </a:t>
            </a:r>
            <a:r>
              <a:rPr lang="en-US" sz="1800" b="0" i="0" u="none" strike="noStrike" dirty="0">
                <a:solidFill>
                  <a:srgbClr val="000000"/>
                </a:solidFill>
                <a:effectLst/>
                <a:latin typeface="Calibri" panose="020F0502020204030204" pitchFamily="34" charset="0"/>
              </a:rPr>
              <a:t>KLAS-3210</a:t>
            </a:r>
            <a:r>
              <a:rPr lang="en-US" dirty="0"/>
              <a:t> </a:t>
            </a:r>
          </a:p>
          <a:p>
            <a:r>
              <a:rPr lang="en-US" dirty="0"/>
              <a:t>PIMMS Circ ID lookup - </a:t>
            </a:r>
            <a:r>
              <a:rPr lang="en-US" b="0" i="0" dirty="0">
                <a:solidFill>
                  <a:srgbClr val="B6C2CF"/>
                </a:solidFill>
                <a:effectLst/>
                <a:latin typeface="ui-sans-serif"/>
              </a:rPr>
              <a:t>The PIMMS </a:t>
            </a:r>
            <a:r>
              <a:rPr lang="en-US" b="0" i="0" dirty="0" err="1">
                <a:solidFill>
                  <a:srgbClr val="B6C2CF"/>
                </a:solidFill>
                <a:effectLst/>
                <a:latin typeface="ui-sans-serif"/>
              </a:rPr>
              <a:t>CircID</a:t>
            </a:r>
            <a:r>
              <a:rPr lang="en-US" b="0" i="0" dirty="0">
                <a:solidFill>
                  <a:srgbClr val="B6C2CF"/>
                </a:solidFill>
                <a:effectLst/>
                <a:latin typeface="ui-sans-serif"/>
              </a:rPr>
              <a:t> Lookup now only returns records that are consistent with the Merge/Delete status of the KLAS Patron. ex. if adding or accepting a transfer for a Patron with an ID or Barcode that has been recycled, treat this record as an active record and do not accept matches from PIMMS that are Deleted or Merged. - </a:t>
            </a:r>
            <a:r>
              <a:rPr lang="en-US" sz="1800" b="0" i="0" u="none" strike="noStrike" dirty="0">
                <a:solidFill>
                  <a:srgbClr val="000000"/>
                </a:solidFill>
                <a:effectLst/>
                <a:latin typeface="Calibri" panose="020F0502020204030204" pitchFamily="34" charset="0"/>
              </a:rPr>
              <a:t>KLAS-3216</a:t>
            </a:r>
            <a:r>
              <a:rPr lang="en-US" dirty="0"/>
              <a:t> </a:t>
            </a:r>
          </a:p>
          <a:p>
            <a:r>
              <a:rPr lang="en-US" dirty="0"/>
              <a:t>Resync – For machine transactions, regular patrons and Repair Agencies are treated differently; the re-sync now handles this appropriately - </a:t>
            </a:r>
            <a:r>
              <a:rPr lang="en-US" sz="1800" b="0" i="0" u="none" strike="noStrike" dirty="0">
                <a:solidFill>
                  <a:srgbClr val="000000"/>
                </a:solidFill>
                <a:effectLst/>
                <a:latin typeface="Calibri" panose="020F0502020204030204" pitchFamily="34" charset="0"/>
              </a:rPr>
              <a:t>KLAS-3366</a:t>
            </a:r>
            <a:r>
              <a:rPr lang="en-US" dirty="0"/>
              <a:t> </a:t>
            </a:r>
          </a:p>
        </p:txBody>
      </p:sp>
      <p:sp>
        <p:nvSpPr>
          <p:cNvPr id="4" name="Slide Number Placeholder 3"/>
          <p:cNvSpPr>
            <a:spLocks noGrp="1"/>
          </p:cNvSpPr>
          <p:nvPr>
            <p:ph type="sldNum" sz="quarter" idx="5"/>
          </p:nvPr>
        </p:nvSpPr>
        <p:spPr/>
        <p:txBody>
          <a:bodyPr/>
          <a:lstStyle/>
          <a:p>
            <a:fld id="{EFE1BE81-CCC7-4E88-8CD9-3832BD3DCA47}" type="slidenum">
              <a:rPr lang="en-US" smtClean="0"/>
              <a:t>11</a:t>
            </a:fld>
            <a:endParaRPr lang="en-US"/>
          </a:p>
        </p:txBody>
      </p:sp>
    </p:spTree>
    <p:extLst>
      <p:ext uri="{BB962C8B-B14F-4D97-AF65-F5344CB8AC3E}">
        <p14:creationId xmlns:p14="http://schemas.microsoft.com/office/powerpoint/2010/main" val="4035569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PIMMS Deleted: sync no longer ignores patrons with a PIMMS status of Deleted; if the KLAS status does not map to Deleted, they will now be updated accordingly - </a:t>
            </a:r>
            <a:r>
              <a:rPr lang="en-US" sz="1800" b="0" i="0" u="none" strike="noStrike" dirty="0">
                <a:solidFill>
                  <a:srgbClr val="000000"/>
                </a:solidFill>
                <a:effectLst/>
                <a:latin typeface="Calibri" panose="020F0502020204030204" pitchFamily="34" charset="0"/>
              </a:rPr>
              <a:t>KLAS-3406</a:t>
            </a:r>
            <a:r>
              <a:rPr lang="en-US" dirty="0"/>
              <a:t> (Note – if their PIMMS ID has been reused in the meantime, this will return an error; contact Customer Support for the fix.)</a:t>
            </a:r>
          </a:p>
          <a:p>
            <a:endParaRPr lang="en-US" dirty="0"/>
          </a:p>
          <a:p>
            <a:r>
              <a:rPr lang="en-US" dirty="0"/>
              <a:t>Should your PIMMS status mapping be updating accordingly? Just want to know what your PIMMS status mapping is? Get in touch!</a:t>
            </a:r>
          </a:p>
        </p:txBody>
      </p:sp>
      <p:sp>
        <p:nvSpPr>
          <p:cNvPr id="4" name="Slide Number Placeholder 3"/>
          <p:cNvSpPr>
            <a:spLocks noGrp="1"/>
          </p:cNvSpPr>
          <p:nvPr>
            <p:ph type="sldNum" sz="quarter" idx="5"/>
          </p:nvPr>
        </p:nvSpPr>
        <p:spPr/>
        <p:txBody>
          <a:bodyPr/>
          <a:lstStyle/>
          <a:p>
            <a:fld id="{EFE1BE81-CCC7-4E88-8CD9-3832BD3DCA47}" type="slidenum">
              <a:rPr lang="en-US" smtClean="0"/>
              <a:t>12</a:t>
            </a:fld>
            <a:endParaRPr lang="en-US"/>
          </a:p>
        </p:txBody>
      </p:sp>
    </p:spTree>
    <p:extLst>
      <p:ext uri="{BB962C8B-B14F-4D97-AF65-F5344CB8AC3E}">
        <p14:creationId xmlns:p14="http://schemas.microsoft.com/office/powerpoint/2010/main" val="1640235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Circ Stats - </a:t>
            </a:r>
            <a:r>
              <a:rPr lang="en-US" sz="1800" b="0" i="0" u="none" strike="noStrike" dirty="0">
                <a:solidFill>
                  <a:srgbClr val="000000"/>
                </a:solidFill>
                <a:effectLst/>
                <a:latin typeface="Calibri" panose="020F0502020204030204" pitchFamily="34" charset="0"/>
              </a:rPr>
              <a:t>KLAS-3357</a:t>
            </a:r>
            <a:r>
              <a:rPr lang="en-US" dirty="0"/>
              <a:t> </a:t>
            </a:r>
          </a:p>
          <a:p>
            <a:r>
              <a:rPr lang="en-US" dirty="0" err="1"/>
              <a:t>eDoc</a:t>
            </a:r>
            <a:r>
              <a:rPr lang="en-US" dirty="0"/>
              <a:t> Sync - </a:t>
            </a:r>
            <a:r>
              <a:rPr lang="en-US" sz="1800" b="0" i="0" u="none" strike="noStrike" dirty="0">
                <a:solidFill>
                  <a:srgbClr val="000000"/>
                </a:solidFill>
                <a:effectLst/>
                <a:latin typeface="Calibri" panose="020F0502020204030204" pitchFamily="34" charset="0"/>
              </a:rPr>
              <a:t>KLAS-3248</a:t>
            </a:r>
            <a:r>
              <a:rPr lang="en-US" dirty="0"/>
              <a:t> </a:t>
            </a:r>
          </a:p>
          <a:p>
            <a:r>
              <a:rPr lang="en-US" dirty="0"/>
              <a:t>Issue Sync - </a:t>
            </a:r>
            <a:r>
              <a:rPr lang="en-US" sz="1800" b="0" i="0" u="none" strike="noStrike" dirty="0">
                <a:solidFill>
                  <a:srgbClr val="000000"/>
                </a:solidFill>
                <a:effectLst/>
                <a:latin typeface="Calibri" panose="020F0502020204030204" pitchFamily="34" charset="0"/>
              </a:rPr>
              <a:t>KLAS-3269</a:t>
            </a:r>
            <a:r>
              <a:rPr lang="en-US" dirty="0"/>
              <a:t> </a:t>
            </a:r>
          </a:p>
          <a:p>
            <a:r>
              <a:rPr lang="en-US" dirty="0" err="1"/>
              <a:t>CallNum</a:t>
            </a:r>
            <a:r>
              <a:rPr lang="en-US" dirty="0"/>
              <a:t> - </a:t>
            </a:r>
            <a:r>
              <a:rPr lang="en-US" sz="1800" b="0" i="0" u="none" strike="noStrike" dirty="0">
                <a:solidFill>
                  <a:srgbClr val="000000"/>
                </a:solidFill>
                <a:effectLst/>
                <a:latin typeface="Calibri" panose="020F0502020204030204" pitchFamily="34" charset="0"/>
              </a:rPr>
              <a:t>KLAS-3249</a:t>
            </a:r>
            <a:r>
              <a:rPr lang="en-US" dirty="0"/>
              <a:t> </a:t>
            </a:r>
          </a:p>
        </p:txBody>
      </p:sp>
      <p:sp>
        <p:nvSpPr>
          <p:cNvPr id="4" name="Slide Number Placeholder 3"/>
          <p:cNvSpPr>
            <a:spLocks noGrp="1"/>
          </p:cNvSpPr>
          <p:nvPr>
            <p:ph type="sldNum" sz="quarter" idx="5"/>
          </p:nvPr>
        </p:nvSpPr>
        <p:spPr/>
        <p:txBody>
          <a:bodyPr/>
          <a:lstStyle/>
          <a:p>
            <a:fld id="{EFE1BE81-CCC7-4E88-8CD9-3832BD3DCA47}" type="slidenum">
              <a:rPr lang="en-US" smtClean="0"/>
              <a:t>13</a:t>
            </a:fld>
            <a:endParaRPr lang="en-US"/>
          </a:p>
        </p:txBody>
      </p:sp>
    </p:spTree>
    <p:extLst>
      <p:ext uri="{BB962C8B-B14F-4D97-AF65-F5344CB8AC3E}">
        <p14:creationId xmlns:p14="http://schemas.microsoft.com/office/powerpoint/2010/main" val="727296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6D39C-32F0-4576-3706-861F4A2D8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E688D2-DDF0-6C04-ACFF-2E05E96CEB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0A1118-5C55-AC49-45CA-BCADFA5631D8}"/>
              </a:ext>
            </a:extLst>
          </p:cNvPr>
          <p:cNvSpPr>
            <a:spLocks noGrp="1"/>
          </p:cNvSpPr>
          <p:nvPr>
            <p:ph type="body" idx="1"/>
          </p:nvPr>
        </p:nvSpPr>
        <p:spPr/>
        <p:txBody>
          <a:bodyPr/>
          <a:lstStyle/>
          <a:p>
            <a:r>
              <a:rPr lang="en-US" dirty="0"/>
              <a:t>Pub Serials – NLS serials should be updating the patrons’ Last Served dates, but prevents your Newsletter or similar local serials from making a patron look like they are being served when they really aren’t. - </a:t>
            </a:r>
            <a:r>
              <a:rPr lang="en-US" sz="1800" b="0" i="0" u="none" strike="noStrike" dirty="0">
                <a:solidFill>
                  <a:srgbClr val="000000"/>
                </a:solidFill>
                <a:effectLst/>
                <a:latin typeface="Calibri" panose="020F0502020204030204" pitchFamily="34" charset="0"/>
              </a:rPr>
              <a:t>KLAS-3281</a:t>
            </a:r>
            <a:r>
              <a:rPr lang="en-US" dirty="0"/>
              <a:t> </a:t>
            </a:r>
          </a:p>
          <a:p>
            <a:r>
              <a:rPr lang="en-US" dirty="0"/>
              <a:t>Manual Reserves - </a:t>
            </a:r>
            <a:r>
              <a:rPr lang="en-US" sz="1800" b="0" i="0" u="none" strike="noStrike" dirty="0">
                <a:solidFill>
                  <a:srgbClr val="000000"/>
                </a:solidFill>
                <a:effectLst/>
                <a:latin typeface="Calibri" panose="020F0502020204030204" pitchFamily="34" charset="0"/>
              </a:rPr>
              <a:t>KLAS-3263</a:t>
            </a:r>
            <a:r>
              <a:rPr lang="en-US" dirty="0"/>
              <a:t> </a:t>
            </a:r>
          </a:p>
          <a:p>
            <a:r>
              <a:rPr lang="en-US" dirty="0"/>
              <a:t>Batch Cancel – Cancels all subscriptions for a given serial, with option of adding a new substitute for all subscribers; contact us if this is needed - </a:t>
            </a:r>
            <a:r>
              <a:rPr lang="en-US" sz="1200" b="0" i="0" u="none" strike="noStrike" dirty="0">
                <a:solidFill>
                  <a:srgbClr val="000000"/>
                </a:solidFill>
                <a:effectLst/>
                <a:latin typeface="Calibri" panose="020F0502020204030204" pitchFamily="34" charset="0"/>
              </a:rPr>
              <a:t>KLAS-3228</a:t>
            </a:r>
            <a:r>
              <a:rPr lang="en-US" dirty="0"/>
              <a:t> </a:t>
            </a:r>
          </a:p>
          <a:p>
            <a:r>
              <a:rPr lang="en-US" dirty="0"/>
              <a:t>Delete Reserves – Seed Serial doesn’t clean up reserves for a patron once they are no longer a subscriber, so this prevents orphaned reserves - </a:t>
            </a:r>
            <a:r>
              <a:rPr lang="en-US" sz="1800" b="0" i="0" u="none" strike="noStrike" dirty="0">
                <a:solidFill>
                  <a:srgbClr val="000000"/>
                </a:solidFill>
                <a:effectLst/>
                <a:latin typeface="Calibri" panose="020F0502020204030204" pitchFamily="34" charset="0"/>
              </a:rPr>
              <a:t>KLAS-3268</a:t>
            </a:r>
            <a:r>
              <a:rPr lang="en-US" dirty="0"/>
              <a:t> </a:t>
            </a:r>
          </a:p>
          <a:p>
            <a:endParaRPr lang="en-US" dirty="0"/>
          </a:p>
        </p:txBody>
      </p:sp>
      <p:sp>
        <p:nvSpPr>
          <p:cNvPr id="4" name="Slide Number Placeholder 3">
            <a:extLst>
              <a:ext uri="{FF2B5EF4-FFF2-40B4-BE49-F238E27FC236}">
                <a16:creationId xmlns:a16="http://schemas.microsoft.com/office/drawing/2014/main" id="{7A338B8A-5927-340E-62A0-4EF587DBD7FD}"/>
              </a:ext>
            </a:extLst>
          </p:cNvPr>
          <p:cNvSpPr>
            <a:spLocks noGrp="1"/>
          </p:cNvSpPr>
          <p:nvPr>
            <p:ph type="sldNum" sz="quarter" idx="5"/>
          </p:nvPr>
        </p:nvSpPr>
        <p:spPr/>
        <p:txBody>
          <a:bodyPr/>
          <a:lstStyle/>
          <a:p>
            <a:fld id="{EFE1BE81-CCC7-4E88-8CD9-3832BD3DCA47}" type="slidenum">
              <a:rPr lang="en-US" smtClean="0"/>
              <a:t>14</a:t>
            </a:fld>
            <a:endParaRPr lang="en-US"/>
          </a:p>
        </p:txBody>
      </p:sp>
    </p:spTree>
    <p:extLst>
      <p:ext uri="{BB962C8B-B14F-4D97-AF65-F5344CB8AC3E}">
        <p14:creationId xmlns:p14="http://schemas.microsoft.com/office/powerpoint/2010/main" val="3242769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Batch Seed - </a:t>
            </a:r>
            <a:r>
              <a:rPr lang="en-US" sz="4800" dirty="0"/>
              <a:t>No longer skips whole serial if 1 Subscriber has an error - </a:t>
            </a:r>
            <a:r>
              <a:rPr lang="en-US" sz="1800" b="0" i="0" u="none" strike="noStrike" dirty="0">
                <a:solidFill>
                  <a:srgbClr val="000000"/>
                </a:solidFill>
                <a:effectLst/>
                <a:latin typeface="Calibri" panose="020F0502020204030204" pitchFamily="34" charset="0"/>
              </a:rPr>
              <a:t>KLAS-3285; </a:t>
            </a:r>
            <a:r>
              <a:rPr lang="en-US" dirty="0"/>
              <a:t>No longer crashes if there are too many errors - </a:t>
            </a:r>
            <a:r>
              <a:rPr lang="en-US" sz="1800" b="0" i="0" u="none" strike="noStrike" dirty="0">
                <a:solidFill>
                  <a:srgbClr val="000000"/>
                </a:solidFill>
                <a:effectLst/>
                <a:latin typeface="Calibri" panose="020F0502020204030204" pitchFamily="34" charset="0"/>
              </a:rPr>
              <a:t>KLAS-3240; </a:t>
            </a:r>
            <a:r>
              <a:rPr lang="en-US" dirty="0"/>
              <a:t>Only runs for subscribers served by the Run As Branch – </a:t>
            </a:r>
            <a:r>
              <a:rPr lang="en-US" sz="1800" b="0" i="0" u="none" strike="noStrike" dirty="0">
                <a:solidFill>
                  <a:srgbClr val="000000"/>
                </a:solidFill>
                <a:effectLst/>
                <a:latin typeface="Calibri" panose="020F0502020204030204" pitchFamily="34" charset="0"/>
              </a:rPr>
              <a:t>KLAS-3284</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Service Subscription - KLAS-2779</a:t>
            </a:r>
            <a:r>
              <a:rPr lang="en-US" dirty="0"/>
              <a:t> </a:t>
            </a:r>
          </a:p>
          <a:p>
            <a:r>
              <a:rPr lang="en-US" dirty="0"/>
              <a:t>eDocs tab - </a:t>
            </a:r>
            <a:r>
              <a:rPr lang="en-US" sz="1800" b="0" i="0" u="none" strike="noStrike" dirty="0">
                <a:solidFill>
                  <a:srgbClr val="000000"/>
                </a:solidFill>
                <a:effectLst/>
                <a:latin typeface="Calibri" panose="020F0502020204030204" pitchFamily="34" charset="0"/>
              </a:rPr>
              <a:t>KLAS-3342</a:t>
            </a:r>
            <a:r>
              <a:rPr lang="en-US" dirty="0"/>
              <a:t> </a:t>
            </a:r>
          </a:p>
          <a:p>
            <a:r>
              <a:rPr lang="en-US" dirty="0"/>
              <a:t>Retention – Usually, this would be due to the patron not having a Service Queue - </a:t>
            </a:r>
            <a:r>
              <a:rPr lang="en-US" sz="1800" b="0" i="0" u="none" strike="noStrike" dirty="0">
                <a:solidFill>
                  <a:srgbClr val="000000"/>
                </a:solidFill>
                <a:effectLst/>
                <a:latin typeface="Calibri" panose="020F0502020204030204" pitchFamily="34" charset="0"/>
              </a:rPr>
              <a:t>KLAS-3261</a:t>
            </a:r>
            <a:r>
              <a:rPr lang="en-US" dirty="0"/>
              <a:t> </a:t>
            </a:r>
          </a:p>
          <a:p>
            <a:r>
              <a:rPr lang="en-US" dirty="0"/>
              <a:t>Fill Queue – was ignoring Issue on Reserves and just pulling the first </a:t>
            </a:r>
            <a:r>
              <a:rPr lang="en-US" dirty="0" err="1"/>
              <a:t>eDoc</a:t>
            </a:r>
            <a:r>
              <a:rPr lang="en-US" dirty="0"/>
              <a:t> - </a:t>
            </a:r>
            <a:r>
              <a:rPr lang="en-US" sz="1800" b="0" i="0" u="none" strike="noStrike" dirty="0">
                <a:solidFill>
                  <a:srgbClr val="000000"/>
                </a:solidFill>
                <a:effectLst/>
                <a:latin typeface="Calibri" panose="020F0502020204030204" pitchFamily="34" charset="0"/>
              </a:rPr>
              <a:t>KLAS-3317; </a:t>
            </a:r>
            <a:r>
              <a:rPr lang="en-US" sz="1800" b="0" i="0" u="none" strike="noStrike" dirty="0" err="1">
                <a:solidFill>
                  <a:srgbClr val="000000"/>
                </a:solidFill>
                <a:effectLst/>
                <a:latin typeface="Calibri" panose="020F0502020204030204" pitchFamily="34" charset="0"/>
              </a:rPr>
              <a:t>HasHad</a:t>
            </a:r>
            <a:r>
              <a:rPr lang="en-US" sz="1800" b="0" i="0" u="none" strike="noStrike" dirty="0">
                <a:solidFill>
                  <a:srgbClr val="000000"/>
                </a:solidFill>
                <a:effectLst/>
                <a:latin typeface="Calibri" panose="020F0502020204030204" pitchFamily="34" charset="0"/>
              </a:rPr>
              <a:t> and Medium checking </a:t>
            </a:r>
            <a:r>
              <a:rPr lang="en-US" sz="1800" b="0" i="0" u="none" strike="noStrike" dirty="0" err="1">
                <a:solidFill>
                  <a:srgbClr val="000000"/>
                </a:solidFill>
                <a:effectLst/>
                <a:latin typeface="Calibri" panose="020F0502020204030204" pitchFamily="34" charset="0"/>
              </a:rPr>
              <a:t>descrepencies</a:t>
            </a:r>
            <a:r>
              <a:rPr lang="en-US" sz="1800" b="0" i="0" u="none" strike="noStrike" dirty="0">
                <a:solidFill>
                  <a:srgbClr val="000000"/>
                </a:solidFill>
                <a:effectLst/>
                <a:latin typeface="Calibri" panose="020F0502020204030204" pitchFamily="34" charset="0"/>
              </a:rPr>
              <a:t> addressed later.</a:t>
            </a:r>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15</a:t>
            </a:fld>
            <a:endParaRPr lang="en-US"/>
          </a:p>
        </p:txBody>
      </p:sp>
    </p:spTree>
    <p:extLst>
      <p:ext uri="{BB962C8B-B14F-4D97-AF65-F5344CB8AC3E}">
        <p14:creationId xmlns:p14="http://schemas.microsoft.com/office/powerpoint/2010/main" val="2950465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medium change – This was causing too many problems with cutoffs </a:t>
            </a:r>
            <a:r>
              <a:rPr lang="en-US" dirty="0" err="1"/>
              <a:t>etc</a:t>
            </a:r>
            <a:r>
              <a:rPr lang="en-US" dirty="0"/>
              <a:t>; better to just create a new title/serial record when switching medium </a:t>
            </a:r>
            <a:r>
              <a:rPr lang="en-US" sz="1800" b="0" i="0" u="none" strike="noStrike" dirty="0">
                <a:solidFill>
                  <a:srgbClr val="000000"/>
                </a:solidFill>
                <a:effectLst/>
                <a:latin typeface="Calibri" panose="020F0502020204030204" pitchFamily="34" charset="0"/>
              </a:rPr>
              <a:t>KLAS-3315</a:t>
            </a:r>
            <a:r>
              <a:rPr lang="en-US" dirty="0"/>
              <a:t> (Also applies to Catalog / monograph records)</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16</a:t>
            </a:fld>
            <a:endParaRPr lang="en-US"/>
          </a:p>
        </p:txBody>
      </p:sp>
    </p:spTree>
    <p:extLst>
      <p:ext uri="{BB962C8B-B14F-4D97-AF65-F5344CB8AC3E}">
        <p14:creationId xmlns:p14="http://schemas.microsoft.com/office/powerpoint/2010/main" val="2397640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SDO Config - </a:t>
            </a:r>
            <a:r>
              <a:rPr lang="en-US" sz="1800" b="0" i="0" u="none" strike="noStrike" dirty="0">
                <a:solidFill>
                  <a:srgbClr val="000000"/>
                </a:solidFill>
                <a:effectLst/>
                <a:latin typeface="Calibri" panose="020F0502020204030204" pitchFamily="34" charset="0"/>
              </a:rPr>
              <a:t>KLAS-3394</a:t>
            </a:r>
            <a:r>
              <a:rPr lang="en-US" dirty="0"/>
              <a:t> </a:t>
            </a:r>
          </a:p>
        </p:txBody>
      </p:sp>
      <p:sp>
        <p:nvSpPr>
          <p:cNvPr id="4" name="Slide Number Placeholder 3"/>
          <p:cNvSpPr>
            <a:spLocks noGrp="1"/>
          </p:cNvSpPr>
          <p:nvPr>
            <p:ph type="sldNum" sz="quarter" idx="5"/>
          </p:nvPr>
        </p:nvSpPr>
        <p:spPr/>
        <p:txBody>
          <a:bodyPr/>
          <a:lstStyle/>
          <a:p>
            <a:fld id="{EFE1BE81-CCC7-4E88-8CD9-3832BD3DCA47}" type="slidenum">
              <a:rPr lang="en-US" smtClean="0"/>
              <a:t>17</a:t>
            </a:fld>
            <a:endParaRPr lang="en-US"/>
          </a:p>
        </p:txBody>
      </p:sp>
    </p:spTree>
    <p:extLst>
      <p:ext uri="{BB962C8B-B14F-4D97-AF65-F5344CB8AC3E}">
        <p14:creationId xmlns:p14="http://schemas.microsoft.com/office/powerpoint/2010/main" val="1681163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Batch Check-in - </a:t>
            </a:r>
            <a:r>
              <a:rPr lang="en-US" sz="1800" b="0" i="0" u="none" strike="noStrike" dirty="0">
                <a:solidFill>
                  <a:srgbClr val="000000"/>
                </a:solidFill>
                <a:effectLst/>
                <a:latin typeface="Calibri" panose="020F0502020204030204" pitchFamily="34" charset="0"/>
              </a:rPr>
              <a:t>KLAS-3246</a:t>
            </a:r>
            <a:r>
              <a:rPr lang="en-US" dirty="0"/>
              <a:t> </a:t>
            </a:r>
          </a:p>
          <a:p>
            <a:r>
              <a:rPr lang="en-US" dirty="0"/>
              <a:t>International </a:t>
            </a:r>
            <a:r>
              <a:rPr lang="en-US" dirty="0" err="1"/>
              <a:t>Mailcards</a:t>
            </a:r>
            <a:r>
              <a:rPr lang="en-US" dirty="0"/>
              <a:t> – Country Code previously only USA - </a:t>
            </a:r>
            <a:r>
              <a:rPr lang="en-US" sz="1800" b="0" i="0" u="none" strike="noStrike" dirty="0">
                <a:solidFill>
                  <a:srgbClr val="000000"/>
                </a:solidFill>
                <a:effectLst/>
                <a:latin typeface="Calibri" panose="020F0502020204030204" pitchFamily="34" charset="0"/>
              </a:rPr>
              <a:t>KLAS-3252</a:t>
            </a:r>
            <a:r>
              <a:rPr lang="en-US" dirty="0"/>
              <a:t> </a:t>
            </a:r>
          </a:p>
          <a:p>
            <a:r>
              <a:rPr lang="en-US" dirty="0"/>
              <a:t>Issue Name – Serial name is repeated in the MOC Issue Name format; KLAS will now print only the part of the Issue Name after a dash - </a:t>
            </a:r>
            <a:r>
              <a:rPr lang="en-US" sz="1800" b="0" i="0" u="none" strike="noStrike" dirty="0">
                <a:solidFill>
                  <a:srgbClr val="000000"/>
                </a:solidFill>
                <a:effectLst/>
                <a:latin typeface="Calibri" panose="020F0502020204030204" pitchFamily="34" charset="0"/>
              </a:rPr>
              <a:t>KLAS-3227</a:t>
            </a:r>
            <a:r>
              <a:rPr lang="en-US" dirty="0"/>
              <a:t> </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18</a:t>
            </a:fld>
            <a:endParaRPr lang="en-US"/>
          </a:p>
        </p:txBody>
      </p:sp>
    </p:spTree>
    <p:extLst>
      <p:ext uri="{BB962C8B-B14F-4D97-AF65-F5344CB8AC3E}">
        <p14:creationId xmlns:p14="http://schemas.microsoft.com/office/powerpoint/2010/main" val="3490999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Pending Orders - </a:t>
            </a:r>
            <a:r>
              <a:rPr lang="en-US" sz="1800" b="0" i="0" u="none" strike="noStrike" dirty="0">
                <a:solidFill>
                  <a:srgbClr val="000000"/>
                </a:solidFill>
                <a:effectLst/>
                <a:latin typeface="Calibri" panose="020F0502020204030204" pitchFamily="34" charset="0"/>
              </a:rPr>
              <a:t>KLAS-3358</a:t>
            </a:r>
            <a:r>
              <a:rPr lang="en-US" dirty="0"/>
              <a:t> </a:t>
            </a:r>
          </a:p>
          <a:p>
            <a:r>
              <a:rPr lang="en-US" dirty="0"/>
              <a:t>Completed Orders - </a:t>
            </a:r>
            <a:r>
              <a:rPr lang="en-US" sz="1800" b="0" i="0" u="none" strike="noStrike" dirty="0">
                <a:solidFill>
                  <a:srgbClr val="000000"/>
                </a:solidFill>
                <a:effectLst/>
                <a:latin typeface="Calibri" panose="020F0502020204030204" pitchFamily="34" charset="0"/>
              </a:rPr>
              <a:t>KLAS-3346</a:t>
            </a:r>
            <a:r>
              <a:rPr lang="en-US" dirty="0"/>
              <a:t> </a:t>
            </a:r>
          </a:p>
          <a:p>
            <a:r>
              <a:rPr lang="en-US" dirty="0"/>
              <a:t>Issue-level checks - </a:t>
            </a:r>
            <a:r>
              <a:rPr lang="en-US" sz="1800" b="0" i="0" u="none" strike="noStrike" dirty="0">
                <a:solidFill>
                  <a:srgbClr val="000000"/>
                </a:solidFill>
                <a:effectLst/>
                <a:latin typeface="Calibri" panose="020F0502020204030204" pitchFamily="34" charset="0"/>
              </a:rPr>
              <a:t>KLAS-3389</a:t>
            </a:r>
            <a:r>
              <a:rPr lang="en-US" dirty="0"/>
              <a:t> </a:t>
            </a:r>
          </a:p>
          <a:p>
            <a:r>
              <a:rPr lang="en-US" dirty="0"/>
              <a:t>Order medium check – Assign: </a:t>
            </a:r>
            <a:r>
              <a:rPr lang="en-US" sz="1800" b="0" i="0" u="none" strike="noStrike" dirty="0">
                <a:solidFill>
                  <a:srgbClr val="000000"/>
                </a:solidFill>
                <a:effectLst/>
                <a:latin typeface="Calibri" panose="020F0502020204030204" pitchFamily="34" charset="0"/>
              </a:rPr>
              <a:t>KLAS-3305; </a:t>
            </a:r>
            <a:r>
              <a:rPr lang="en-US" dirty="0"/>
              <a:t>Checkout: </a:t>
            </a:r>
            <a:r>
              <a:rPr lang="en-US" sz="1800" b="0" i="0" u="none" strike="noStrike" dirty="0">
                <a:solidFill>
                  <a:srgbClr val="000000"/>
                </a:solidFill>
                <a:effectLst/>
                <a:latin typeface="Calibri" panose="020F0502020204030204" pitchFamily="34" charset="0"/>
              </a:rPr>
              <a:t>KLAS-3314</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FE1BE81-CCC7-4E88-8CD9-3832BD3DCA47}" type="slidenum">
              <a:rPr lang="en-US" smtClean="0"/>
              <a:t>19</a:t>
            </a:fld>
            <a:endParaRPr lang="en-US"/>
          </a:p>
        </p:txBody>
      </p:sp>
    </p:spTree>
    <p:extLst>
      <p:ext uri="{BB962C8B-B14F-4D97-AF65-F5344CB8AC3E}">
        <p14:creationId xmlns:p14="http://schemas.microsoft.com/office/powerpoint/2010/main" val="417094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1BE81-CCC7-4E88-8CD9-3832BD3DCA47}" type="slidenum">
              <a:rPr lang="en-US" smtClean="0"/>
              <a:t>2</a:t>
            </a:fld>
            <a:endParaRPr lang="en-US"/>
          </a:p>
        </p:txBody>
      </p:sp>
    </p:spTree>
    <p:extLst>
      <p:ext uri="{BB962C8B-B14F-4D97-AF65-F5344CB8AC3E}">
        <p14:creationId xmlns:p14="http://schemas.microsoft.com/office/powerpoint/2010/main" val="777113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20</a:t>
            </a:fld>
            <a:endParaRPr lang="en-US"/>
          </a:p>
        </p:txBody>
      </p:sp>
    </p:spTree>
    <p:extLst>
      <p:ext uri="{BB962C8B-B14F-4D97-AF65-F5344CB8AC3E}">
        <p14:creationId xmlns:p14="http://schemas.microsoft.com/office/powerpoint/2010/main" val="3584467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Fixes – Tab order of Mail Cards screen - </a:t>
            </a:r>
            <a:r>
              <a:rPr lang="en-US" sz="1800" dirty="0">
                <a:solidFill>
                  <a:srgbClr val="000000"/>
                </a:solidFill>
                <a:effectLst/>
                <a:latin typeface="Calibri" panose="020F0502020204030204" pitchFamily="34" charset="0"/>
                <a:ea typeface="Times New Roman" panose="02020603050405020304" pitchFamily="18" charset="0"/>
              </a:rPr>
              <a:t>KLAS-3327; Show Item History added to Catalog Functions menu - KLAS-3184</a:t>
            </a:r>
          </a:p>
          <a:p>
            <a:r>
              <a:rPr lang="en-US" sz="1800">
                <a:solidFill>
                  <a:srgbClr val="000000"/>
                </a:solidFill>
                <a:effectLst/>
                <a:latin typeface="Calibri" panose="020F0502020204030204" pitchFamily="34" charset="0"/>
              </a:rPr>
              <a:t>Send Again - </a:t>
            </a:r>
            <a:r>
              <a:rPr lang="en-US" sz="1800">
                <a:solidFill>
                  <a:srgbClr val="000000"/>
                </a:solidFill>
                <a:effectLst/>
                <a:latin typeface="Calibri" panose="020F0502020204030204" pitchFamily="34" charset="0"/>
                <a:ea typeface="Times New Roman" panose="02020603050405020304" pitchFamily="18" charset="0"/>
              </a:rPr>
              <a:t>KLAS-3337</a:t>
            </a:r>
            <a:endParaRPr lang="en-US" sz="1800" dirty="0">
              <a:solidFill>
                <a:srgbClr val="000000"/>
              </a:solidFill>
              <a:effectLst/>
              <a:latin typeface="Calibri" panose="020F0502020204030204" pitchFamily="34" charset="0"/>
            </a:endParaRPr>
          </a:p>
          <a:p>
            <a:r>
              <a:rPr lang="en-US" sz="1800" dirty="0">
                <a:solidFill>
                  <a:srgbClr val="000000"/>
                </a:solidFill>
                <a:effectLst/>
                <a:latin typeface="Calibri" panose="020F0502020204030204" pitchFamily="34" charset="0"/>
              </a:rPr>
              <a:t>Add Item - </a:t>
            </a:r>
            <a:r>
              <a:rPr lang="en-US" sz="1800" dirty="0">
                <a:solidFill>
                  <a:srgbClr val="000000"/>
                </a:solidFill>
                <a:effectLst/>
                <a:latin typeface="Calibri" panose="020F0502020204030204" pitchFamily="34" charset="0"/>
                <a:ea typeface="Times New Roman" panose="02020603050405020304" pitchFamily="18" charset="0"/>
              </a:rPr>
              <a:t>KLAS-3415</a:t>
            </a:r>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21</a:t>
            </a:fld>
            <a:endParaRPr lang="en-US"/>
          </a:p>
        </p:txBody>
      </p:sp>
    </p:spTree>
    <p:extLst>
      <p:ext uri="{BB962C8B-B14F-4D97-AF65-F5344CB8AC3E}">
        <p14:creationId xmlns:p14="http://schemas.microsoft.com/office/powerpoint/2010/main" val="2532523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 Length – in All Fields export; can be added to Find screen’s visible fields on request - </a:t>
            </a:r>
            <a:r>
              <a:rPr lang="en-US" sz="1800" dirty="0">
                <a:solidFill>
                  <a:srgbClr val="000000"/>
                </a:solidFill>
                <a:effectLst/>
                <a:latin typeface="Calibri" panose="020F0502020204030204" pitchFamily="34" charset="0"/>
                <a:ea typeface="Times New Roman" panose="02020603050405020304" pitchFamily="18" charset="0"/>
              </a:rPr>
              <a:t>#KLAS-3429</a:t>
            </a:r>
          </a:p>
          <a:p>
            <a:r>
              <a:rPr lang="en-US" sz="1800" dirty="0" err="1">
                <a:solidFill>
                  <a:srgbClr val="000000"/>
                </a:solidFill>
                <a:effectLst/>
                <a:latin typeface="Calibri" panose="020F0502020204030204" pitchFamily="34" charset="0"/>
              </a:rPr>
              <a:t>Acq</a:t>
            </a:r>
            <a:r>
              <a:rPr lang="en-US" sz="1800" dirty="0">
                <a:solidFill>
                  <a:srgbClr val="000000"/>
                </a:solidFill>
                <a:effectLst/>
                <a:latin typeface="Calibri" panose="020F0502020204030204" pitchFamily="34" charset="0"/>
              </a:rPr>
              <a:t> Method codes - </a:t>
            </a:r>
            <a:r>
              <a:rPr lang="en-US" sz="1800" dirty="0">
                <a:solidFill>
                  <a:srgbClr val="000000"/>
                </a:solidFill>
                <a:effectLst/>
                <a:latin typeface="Calibri" panose="020F0502020204030204" pitchFamily="34" charset="0"/>
                <a:ea typeface="Times New Roman" panose="02020603050405020304" pitchFamily="18" charset="0"/>
              </a:rPr>
              <a:t>#KLAS-3401</a:t>
            </a:r>
            <a:endParaRPr lang="en-US" dirty="0"/>
          </a:p>
          <a:p>
            <a:r>
              <a:rPr lang="en-US" dirty="0"/>
              <a:t>Cartridge serial number – cartridge SNs are used as their Item Barcode in KLAS, and barcodes must be unique. When a cartridge changes medium, the old item record gets a prefix on the barcode to free it up for use in the new medium. Now, if the new item record still can’t be added, KLAS will append a suffix to the barcode to ensure the cartridge can check out - </a:t>
            </a:r>
            <a:r>
              <a:rPr lang="en-US" sz="1800" dirty="0">
                <a:solidFill>
                  <a:srgbClr val="000000"/>
                </a:solidFill>
                <a:effectLst/>
                <a:latin typeface="Calibri" panose="020F0502020204030204" pitchFamily="34" charset="0"/>
                <a:ea typeface="Times New Roman" panose="02020603050405020304" pitchFamily="18" charset="0"/>
              </a:rPr>
              <a:t>KLAS-3198</a:t>
            </a:r>
          </a:p>
          <a:p>
            <a:r>
              <a:rPr lang="en-US" sz="1800" dirty="0">
                <a:solidFill>
                  <a:srgbClr val="000000"/>
                </a:solidFill>
                <a:effectLst/>
                <a:latin typeface="Calibri" panose="020F0502020204030204" pitchFamily="34" charset="0"/>
                <a:ea typeface="Times New Roman" panose="02020603050405020304" pitchFamily="18" charset="0"/>
              </a:rPr>
              <a:t>Series fixes – Add Series </a:t>
            </a:r>
            <a:r>
              <a:rPr lang="en-US" sz="1800" dirty="0" err="1">
                <a:solidFill>
                  <a:srgbClr val="000000"/>
                </a:solidFill>
                <a:effectLst/>
                <a:latin typeface="Calibri" panose="020F0502020204030204" pitchFamily="34" charset="0"/>
                <a:ea typeface="Times New Roman" panose="02020603050405020304" pitchFamily="18" charset="0"/>
              </a:rPr>
              <a:t>HasHad</a:t>
            </a:r>
            <a:r>
              <a:rPr lang="en-US" sz="1800" dirty="0">
                <a:solidFill>
                  <a:srgbClr val="000000"/>
                </a:solidFill>
                <a:effectLst/>
                <a:latin typeface="Calibri" panose="020F0502020204030204" pitchFamily="34" charset="0"/>
                <a:ea typeface="Times New Roman" panose="02020603050405020304" pitchFamily="18" charset="0"/>
              </a:rPr>
              <a:t> message no longer repeats info when that sequence is linked to multiple titles - KLAS-3421; </a:t>
            </a:r>
            <a:r>
              <a:rPr lang="en-US" sz="1800" dirty="0" err="1">
                <a:solidFill>
                  <a:srgbClr val="000000"/>
                </a:solidFill>
                <a:effectLst/>
                <a:latin typeface="Calibri" panose="020F0502020204030204" pitchFamily="34" charset="0"/>
                <a:ea typeface="Times New Roman" panose="02020603050405020304" pitchFamily="18" charset="0"/>
              </a:rPr>
              <a:t>HasHad</a:t>
            </a:r>
            <a:r>
              <a:rPr lang="en-US" sz="1800" dirty="0">
                <a:solidFill>
                  <a:srgbClr val="000000"/>
                </a:solidFill>
                <a:effectLst/>
                <a:latin typeface="Calibri" panose="020F0502020204030204" pitchFamily="34" charset="0"/>
                <a:ea typeface="Times New Roman" panose="02020603050405020304" pitchFamily="18" charset="0"/>
              </a:rPr>
              <a:t> messaging fix for titles with a manual </a:t>
            </a:r>
            <a:r>
              <a:rPr lang="en-US" sz="1800" dirty="0" err="1">
                <a:solidFill>
                  <a:srgbClr val="000000"/>
                </a:solidFill>
                <a:effectLst/>
                <a:latin typeface="Calibri" panose="020F0502020204030204" pitchFamily="34" charset="0"/>
                <a:ea typeface="Times New Roman" panose="02020603050405020304" pitchFamily="18" charset="0"/>
              </a:rPr>
              <a:t>HasHad</a:t>
            </a:r>
            <a:r>
              <a:rPr lang="en-US" sz="1800" dirty="0">
                <a:solidFill>
                  <a:srgbClr val="000000"/>
                </a:solidFill>
                <a:effectLst/>
                <a:latin typeface="Calibri" panose="020F0502020204030204" pitchFamily="34" charset="0"/>
                <a:ea typeface="Times New Roman" panose="02020603050405020304" pitchFamily="18" charset="0"/>
              </a:rPr>
              <a:t> - KLAS-3422; Series processing will no longer pick a ‘next’ title in a language the patron can’t receive - KLAS-3423</a:t>
            </a:r>
          </a:p>
          <a:p>
            <a:endParaRPr lang="en-US" sz="1800" dirty="0">
              <a:solidFill>
                <a:srgbClr val="000000"/>
              </a:solidFill>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22</a:t>
            </a:fld>
            <a:endParaRPr lang="en-US"/>
          </a:p>
        </p:txBody>
      </p:sp>
    </p:spTree>
    <p:extLst>
      <p:ext uri="{BB962C8B-B14F-4D97-AF65-F5344CB8AC3E}">
        <p14:creationId xmlns:p14="http://schemas.microsoft.com/office/powerpoint/2010/main" val="2852589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Missing files handling: updates will allow for disappearing/reappearing files. details coming soon to KLASusers.com. First changes will be in 7.8.27, handling the Mono side; Serial changes will follow if they don’t make that release.</a:t>
            </a:r>
          </a:p>
          <a:p>
            <a:endParaRPr lang="en-US" dirty="0"/>
          </a:p>
          <a:p>
            <a:r>
              <a:rPr lang="en-US" dirty="0"/>
              <a:t>Automatic SQs: A setting will be added to the </a:t>
            </a:r>
            <a:r>
              <a:rPr lang="en-US" dirty="0" err="1"/>
              <a:t>AddNewPatMedium</a:t>
            </a:r>
            <a:r>
              <a:rPr lang="en-US" dirty="0"/>
              <a:t> </a:t>
            </a:r>
            <a:r>
              <a:rPr lang="en-US" dirty="0" err="1"/>
              <a:t>xRef</a:t>
            </a:r>
            <a:r>
              <a:rPr lang="en-US" dirty="0"/>
              <a:t> to define which Media should automatically create a Service Queue when added to a Patron record. The medium profile needs to be added as ‘Active’ for the queue to be created. Setting will also apply to Transfer-In patrons. Will be in 7.8.27</a:t>
            </a:r>
          </a:p>
          <a:p>
            <a:endParaRPr lang="en-US" dirty="0"/>
          </a:p>
          <a:p>
            <a:r>
              <a:rPr lang="en-US" dirty="0" err="1"/>
              <a:t>Keycloak</a:t>
            </a:r>
            <a:r>
              <a:rPr lang="en-US" dirty="0"/>
              <a:t>: Will allow for Single Sign-on and two-factor authentication. High priority development. This will also allow release of the new </a:t>
            </a:r>
            <a:r>
              <a:rPr lang="en-US" dirty="0" err="1"/>
              <a:t>WebMonitor</a:t>
            </a:r>
            <a:r>
              <a:rPr lang="en-US" dirty="0"/>
              <a:t>, as that requires user authentication.</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23</a:t>
            </a:fld>
            <a:endParaRPr lang="en-US"/>
          </a:p>
        </p:txBody>
      </p:sp>
    </p:spTree>
    <p:extLst>
      <p:ext uri="{BB962C8B-B14F-4D97-AF65-F5344CB8AC3E}">
        <p14:creationId xmlns:p14="http://schemas.microsoft.com/office/powerpoint/2010/main" val="1746308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1BE81-CCC7-4E88-8CD9-3832BD3DCA47}" type="slidenum">
              <a:rPr lang="en-US" smtClean="0"/>
              <a:t>24</a:t>
            </a:fld>
            <a:endParaRPr lang="en-US"/>
          </a:p>
        </p:txBody>
      </p:sp>
    </p:spTree>
    <p:extLst>
      <p:ext uri="{BB962C8B-B14F-4D97-AF65-F5344CB8AC3E}">
        <p14:creationId xmlns:p14="http://schemas.microsoft.com/office/powerpoint/2010/main" val="2155127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44809-4A0B-2ECF-E51F-EFE390181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893BB-3133-D8FD-68F6-AD6440B462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51981-1ADD-1CA3-12F0-A266A16669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Backup – The weekly full system backup temp location can now be mounted to a separate drive, allowing just that drive’s storage space to be increased if needed to allow for the backup without affecting the full system. Once backup is complete, the temp file is compressed and saved to backup location. - KLAS-3390</a:t>
            </a:r>
            <a:r>
              <a:rPr lang="en-US" dirty="0"/>
              <a:t> </a:t>
            </a:r>
          </a:p>
          <a:p>
            <a:r>
              <a:rPr lang="en-US" dirty="0"/>
              <a:t>Codes – new limit supports </a:t>
            </a:r>
            <a:r>
              <a:rPr lang="en-US" dirty="0" err="1"/>
              <a:t>ParentalAck</a:t>
            </a:r>
            <a:r>
              <a:rPr lang="en-US" dirty="0"/>
              <a:t> codes from NLS - </a:t>
            </a:r>
            <a:r>
              <a:rPr lang="en-US" sz="1800" b="0" i="0" u="none" strike="noStrike" dirty="0">
                <a:solidFill>
                  <a:srgbClr val="000000"/>
                </a:solidFill>
                <a:effectLst/>
                <a:latin typeface="Calibri" panose="020F0502020204030204" pitchFamily="34" charset="0"/>
              </a:rPr>
              <a:t>KLAS-3362</a:t>
            </a:r>
            <a:r>
              <a:rPr lang="en-US" dirty="0"/>
              <a:t>  </a:t>
            </a:r>
          </a:p>
          <a:p>
            <a:r>
              <a:rPr lang="en-US" sz="1800" b="0" i="0" u="none" strike="noStrike" dirty="0">
                <a:solidFill>
                  <a:srgbClr val="000000"/>
                </a:solidFill>
                <a:effectLst/>
                <a:latin typeface="Calibri" panose="020F0502020204030204" pitchFamily="34" charset="0"/>
              </a:rPr>
              <a:t>Blocks – System Blocks cannot be deleted by users; changes ensure they cannot be created by users - KLAS-3329</a:t>
            </a:r>
            <a:r>
              <a:rPr lang="en-US" dirty="0"/>
              <a:t> </a:t>
            </a:r>
          </a:p>
          <a:p>
            <a:endParaRPr lang="en-US" dirty="0"/>
          </a:p>
        </p:txBody>
      </p:sp>
      <p:sp>
        <p:nvSpPr>
          <p:cNvPr id="4" name="Slide Number Placeholder 3">
            <a:extLst>
              <a:ext uri="{FF2B5EF4-FFF2-40B4-BE49-F238E27FC236}">
                <a16:creationId xmlns:a16="http://schemas.microsoft.com/office/drawing/2014/main" id="{3D0AA28F-7F28-D163-87F7-F78727DBEE2D}"/>
              </a:ext>
            </a:extLst>
          </p:cNvPr>
          <p:cNvSpPr>
            <a:spLocks noGrp="1"/>
          </p:cNvSpPr>
          <p:nvPr>
            <p:ph type="sldNum" sz="quarter" idx="5"/>
          </p:nvPr>
        </p:nvSpPr>
        <p:spPr/>
        <p:txBody>
          <a:bodyPr/>
          <a:lstStyle/>
          <a:p>
            <a:fld id="{EFE1BE81-CCC7-4E88-8CD9-3832BD3DCA47}" type="slidenum">
              <a:rPr lang="en-US" smtClean="0"/>
              <a:t>3</a:t>
            </a:fld>
            <a:endParaRPr lang="en-US"/>
          </a:p>
        </p:txBody>
      </p:sp>
    </p:spTree>
    <p:extLst>
      <p:ext uri="{BB962C8B-B14F-4D97-AF65-F5344CB8AC3E}">
        <p14:creationId xmlns:p14="http://schemas.microsoft.com/office/powerpoint/2010/main" val="107056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Parental Acknowledgement: https://klasusers.com/klas-news/parental-acknowledgement-support</a:t>
            </a:r>
          </a:p>
          <a:p>
            <a:r>
              <a:rPr lang="en-US" dirty="0"/>
              <a:t>Parental Acknowledgement FAQ: https://klasusers.com/knowledgebase/nls-parental-acknowledgement-faq</a:t>
            </a:r>
          </a:p>
          <a:p>
            <a:r>
              <a:rPr lang="en-US" dirty="0"/>
              <a:t>Institutional Acknowledgement: https://klasusers.com/klas-news/nls-institutional-acknowledgement</a:t>
            </a:r>
          </a:p>
          <a:p>
            <a:endParaRPr lang="en-US" dirty="0"/>
          </a:p>
          <a:p>
            <a:r>
              <a:rPr lang="en-US" dirty="0"/>
              <a:t>Not blocking relevant accounts without the Acknowledgement yet? Get in touch!</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4</a:t>
            </a:fld>
            <a:endParaRPr lang="en-US"/>
          </a:p>
        </p:txBody>
      </p:sp>
    </p:spTree>
    <p:extLst>
      <p:ext uri="{BB962C8B-B14F-4D97-AF65-F5344CB8AC3E}">
        <p14:creationId xmlns:p14="http://schemas.microsoft.com/office/powerpoint/2010/main" val="101355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5</a:t>
            </a:fld>
            <a:endParaRPr lang="en-US"/>
          </a:p>
        </p:txBody>
      </p:sp>
    </p:spTree>
    <p:extLst>
      <p:ext uri="{BB962C8B-B14F-4D97-AF65-F5344CB8AC3E}">
        <p14:creationId xmlns:p14="http://schemas.microsoft.com/office/powerpoint/2010/main" val="4095693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Date: </a:t>
            </a:r>
            <a:r>
              <a:rPr lang="en-US" sz="1800" b="0" i="0" u="none" strike="noStrike" dirty="0">
                <a:solidFill>
                  <a:srgbClr val="000000"/>
                </a:solidFill>
                <a:effectLst/>
                <a:latin typeface="Calibri" panose="020F0502020204030204" pitchFamily="34" charset="0"/>
              </a:rPr>
              <a:t>KLAS-3286</a:t>
            </a:r>
            <a:r>
              <a:rPr lang="en-US" dirty="0"/>
              <a:t> </a:t>
            </a:r>
          </a:p>
          <a:p>
            <a:r>
              <a:rPr lang="en-US" dirty="0"/>
              <a:t>Merged Patron Status: </a:t>
            </a:r>
            <a:r>
              <a:rPr lang="en-US" sz="1800" b="0" i="0" u="none" strike="noStrike" dirty="0">
                <a:solidFill>
                  <a:srgbClr val="000000"/>
                </a:solidFill>
                <a:effectLst/>
                <a:latin typeface="Calibri" panose="020F0502020204030204" pitchFamily="34" charset="0"/>
              </a:rPr>
              <a:t>KLAS-3250</a:t>
            </a:r>
            <a:r>
              <a:rPr lang="en-US" dirty="0"/>
              <a:t> </a:t>
            </a:r>
          </a:p>
          <a:p>
            <a:r>
              <a:rPr lang="en-US" dirty="0"/>
              <a:t>Merging Service Queues: </a:t>
            </a:r>
            <a:r>
              <a:rPr lang="en-US" sz="1800" b="0" i="0" u="none" strike="noStrike" dirty="0">
                <a:solidFill>
                  <a:srgbClr val="000000"/>
                </a:solidFill>
                <a:effectLst/>
                <a:latin typeface="Calibri" panose="020F0502020204030204" pitchFamily="34" charset="0"/>
              </a:rPr>
              <a:t>KLAS-3208</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Cancel pending dup orders: KLAS-3214</a:t>
            </a:r>
            <a:r>
              <a:rPr lang="en-US" dirty="0"/>
              <a:t> </a:t>
            </a:r>
          </a:p>
          <a:p>
            <a:r>
              <a:rPr lang="en-US" dirty="0"/>
              <a:t>KLAS Deleted: Barcode search now “begins” not “equals” - </a:t>
            </a:r>
            <a:r>
              <a:rPr lang="en-US" sz="1800" b="0" i="0" u="none" strike="noStrike" dirty="0">
                <a:solidFill>
                  <a:srgbClr val="000000"/>
                </a:solidFill>
                <a:effectLst/>
                <a:latin typeface="Calibri" panose="020F0502020204030204" pitchFamily="34" charset="0"/>
              </a:rPr>
              <a:t>KLAS-3255</a:t>
            </a:r>
            <a:r>
              <a:rPr lang="en-US" dirty="0"/>
              <a:t> </a:t>
            </a:r>
          </a:p>
          <a:p>
            <a:r>
              <a:rPr lang="en-US" dirty="0"/>
              <a:t>   Tool was briefly not returning any results, fixed in </a:t>
            </a:r>
            <a:r>
              <a:rPr lang="en-US" sz="1800" b="0" i="0" u="none" strike="noStrike" dirty="0">
                <a:solidFill>
                  <a:srgbClr val="000000"/>
                </a:solidFill>
                <a:effectLst/>
                <a:latin typeface="Calibri" panose="020F0502020204030204" pitchFamily="34" charset="0"/>
              </a:rPr>
              <a:t>KLAS-3218</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6</a:t>
            </a:fld>
            <a:endParaRPr lang="en-US"/>
          </a:p>
        </p:txBody>
      </p:sp>
    </p:spTree>
    <p:extLst>
      <p:ext uri="{BB962C8B-B14F-4D97-AF65-F5344CB8AC3E}">
        <p14:creationId xmlns:p14="http://schemas.microsoft.com/office/powerpoint/2010/main" val="357547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Keyboard shortcut: KLAS-3258</a:t>
            </a:r>
            <a:r>
              <a:rPr lang="en-US" dirty="0"/>
              <a:t> </a:t>
            </a:r>
          </a:p>
          <a:p>
            <a:r>
              <a:rPr lang="en-US" dirty="0"/>
              <a:t>Series: restart tries to reserve title in wrong medium - </a:t>
            </a:r>
            <a:r>
              <a:rPr lang="en-US" sz="1800" b="0" i="0" u="none" strike="noStrike" dirty="0">
                <a:solidFill>
                  <a:srgbClr val="000000"/>
                </a:solidFill>
                <a:effectLst/>
                <a:latin typeface="Calibri" panose="020F0502020204030204" pitchFamily="34" charset="0"/>
              </a:rPr>
              <a:t>KLAS-3343</a:t>
            </a:r>
            <a:r>
              <a:rPr lang="en-US" dirty="0"/>
              <a:t>; error in </a:t>
            </a:r>
            <a:r>
              <a:rPr lang="en-US" dirty="0" err="1"/>
              <a:t>HasNow</a:t>
            </a:r>
            <a:r>
              <a:rPr lang="en-US" dirty="0"/>
              <a:t> check for restart - </a:t>
            </a:r>
            <a:r>
              <a:rPr lang="en-US" sz="1800" b="0" i="0" u="none" strike="noStrike" dirty="0">
                <a:solidFill>
                  <a:srgbClr val="000000"/>
                </a:solidFill>
                <a:effectLst/>
                <a:latin typeface="Calibri" panose="020F0502020204030204" pitchFamily="34" charset="0"/>
              </a:rPr>
              <a:t>KLAS-3405; Next title logic now excludes Withdrawn titles - KLAS-3302; </a:t>
            </a:r>
            <a:r>
              <a:rPr lang="en-US" sz="1800" b="0" i="0" u="none" strike="noStrike" dirty="0" err="1">
                <a:solidFill>
                  <a:srgbClr val="000000"/>
                </a:solidFill>
                <a:effectLst/>
                <a:latin typeface="Calibri" panose="020F0502020204030204" pitchFamily="34" charset="0"/>
              </a:rPr>
              <a:t>HasHad</a:t>
            </a:r>
            <a:r>
              <a:rPr lang="en-US" sz="1800" b="0" i="0" u="none" strike="noStrike" dirty="0">
                <a:solidFill>
                  <a:srgbClr val="000000"/>
                </a:solidFill>
                <a:effectLst/>
                <a:latin typeface="Calibri" panose="020F0502020204030204" pitchFamily="34" charset="0"/>
              </a:rPr>
              <a:t> problem with compilations linked to single-sequence titles - KLAS-3403; Shuffle queue now correctly handles titles in multiple series - KLAS-3304</a:t>
            </a:r>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7</a:t>
            </a:fld>
            <a:endParaRPr lang="en-US"/>
          </a:p>
        </p:txBody>
      </p:sp>
    </p:spTree>
    <p:extLst>
      <p:ext uri="{BB962C8B-B14F-4D97-AF65-F5344CB8AC3E}">
        <p14:creationId xmlns:p14="http://schemas.microsoft.com/office/powerpoint/2010/main" val="290923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Patrons PDQ: was displaying all patrons, not just new - </a:t>
            </a:r>
            <a:r>
              <a:rPr lang="en-US" sz="1800" b="0" i="0" u="none" strike="noStrike" dirty="0">
                <a:solidFill>
                  <a:srgbClr val="000000"/>
                </a:solidFill>
                <a:effectLst/>
                <a:latin typeface="Calibri" panose="020F0502020204030204" pitchFamily="34" charset="0"/>
              </a:rPr>
              <a:t>KLAS-3241</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AutoSelect</a:t>
            </a:r>
            <a:r>
              <a:rPr lang="en-US" dirty="0"/>
              <a:t> PDQ: was displaying all patrons, not just those without subjects - </a:t>
            </a:r>
            <a:r>
              <a:rPr lang="en-US" sz="1800" b="0" i="0" u="none" strike="noStrike" dirty="0">
                <a:solidFill>
                  <a:srgbClr val="000000"/>
                </a:solidFill>
                <a:effectLst/>
                <a:latin typeface="Calibri" panose="020F0502020204030204" pitchFamily="34" charset="0"/>
              </a:rPr>
              <a:t>KLAS-3243</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Using BARD PDQ: was displaying NO patrons - </a:t>
            </a:r>
            <a:r>
              <a:rPr lang="en-US" sz="1800" b="0" i="0" u="none" strike="noStrike" dirty="0">
                <a:solidFill>
                  <a:srgbClr val="000000"/>
                </a:solidFill>
                <a:effectLst/>
                <a:latin typeface="Calibri" panose="020F0502020204030204" pitchFamily="34" charset="0"/>
              </a:rPr>
              <a:t>KLAS-3242</a:t>
            </a:r>
            <a:r>
              <a:rPr lang="en-US" dirty="0"/>
              <a:t> </a:t>
            </a:r>
            <a:br>
              <a:rPr lang="en-US" dirty="0"/>
            </a:br>
            <a:r>
              <a:rPr lang="en-US" dirty="0"/>
              <a:t>   and cutoff date was hard-coded, now only looks at past year for downloads - </a:t>
            </a:r>
            <a:r>
              <a:rPr lang="en-US" sz="1800" b="0" i="0" u="none" strike="noStrike" dirty="0">
                <a:solidFill>
                  <a:srgbClr val="000000"/>
                </a:solidFill>
                <a:effectLst/>
                <a:latin typeface="Calibri" panose="020F0502020204030204" pitchFamily="34" charset="0"/>
              </a:rPr>
              <a:t>KLAS-3245</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Assigned Orders PDQ: displaying all patrons - </a:t>
            </a:r>
            <a:r>
              <a:rPr lang="en-US" sz="1800" b="0" i="0" u="none" strike="noStrike" dirty="0">
                <a:solidFill>
                  <a:srgbClr val="000000"/>
                </a:solidFill>
                <a:effectLst/>
                <a:latin typeface="Calibri" panose="020F0502020204030204" pitchFamily="34" charset="0"/>
              </a:rPr>
              <a:t>KLAS-3244</a:t>
            </a:r>
            <a:r>
              <a:rPr lang="en-US" dirty="0"/>
              <a:t> </a:t>
            </a:r>
          </a:p>
          <a:p>
            <a:r>
              <a:rPr lang="en-US" dirty="0"/>
              <a:t>Merge queries: </a:t>
            </a:r>
            <a:r>
              <a:rPr lang="en-US" sz="1800" b="0" i="0" u="none" strike="noStrike" dirty="0">
                <a:solidFill>
                  <a:srgbClr val="000000"/>
                </a:solidFill>
                <a:effectLst/>
                <a:latin typeface="Calibri" panose="020F0502020204030204" pitchFamily="34" charset="0"/>
              </a:rPr>
              <a:t>KLAS-3393</a:t>
            </a:r>
            <a:r>
              <a:rPr lang="en-US" dirty="0"/>
              <a:t> </a:t>
            </a:r>
          </a:p>
        </p:txBody>
      </p:sp>
      <p:sp>
        <p:nvSpPr>
          <p:cNvPr id="4" name="Slide Number Placeholder 3"/>
          <p:cNvSpPr>
            <a:spLocks noGrp="1"/>
          </p:cNvSpPr>
          <p:nvPr>
            <p:ph type="sldNum" sz="quarter" idx="5"/>
          </p:nvPr>
        </p:nvSpPr>
        <p:spPr/>
        <p:txBody>
          <a:bodyPr/>
          <a:lstStyle/>
          <a:p>
            <a:fld id="{EFE1BE81-CCC7-4E88-8CD9-3832BD3DCA47}" type="slidenum">
              <a:rPr lang="en-US" smtClean="0"/>
              <a:t>8</a:t>
            </a:fld>
            <a:endParaRPr lang="en-US"/>
          </a:p>
        </p:txBody>
      </p:sp>
    </p:spTree>
    <p:extLst>
      <p:ext uri="{BB962C8B-B14F-4D97-AF65-F5344CB8AC3E}">
        <p14:creationId xmlns:p14="http://schemas.microsoft.com/office/powerpoint/2010/main" val="255564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F9C52-940A-D669-B567-45F7A5949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BD67F-D37C-B264-8E4B-ECA0735FAE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EDFDC-81CC-60FD-55FE-72967025EB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Query Results Export: in “All Fields” export; can be added to Visible Fields upon request - KLAS-2807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 Export - </a:t>
            </a:r>
            <a:r>
              <a:rPr lang="en-US" sz="1800" b="0" i="0" u="none" strike="noStrike" dirty="0">
                <a:solidFill>
                  <a:srgbClr val="000000"/>
                </a:solidFill>
                <a:effectLst/>
                <a:latin typeface="Calibri" panose="020F0502020204030204" pitchFamily="34" charset="0"/>
              </a:rPr>
              <a:t>KLAS-3237</a:t>
            </a:r>
            <a:endParaRPr lang="en-US" dirty="0"/>
          </a:p>
        </p:txBody>
      </p:sp>
      <p:sp>
        <p:nvSpPr>
          <p:cNvPr id="4" name="Slide Number Placeholder 3">
            <a:extLst>
              <a:ext uri="{FF2B5EF4-FFF2-40B4-BE49-F238E27FC236}">
                <a16:creationId xmlns:a16="http://schemas.microsoft.com/office/drawing/2014/main" id="{0701AE69-DB7C-8266-F729-BA1F308631C8}"/>
              </a:ext>
            </a:extLst>
          </p:cNvPr>
          <p:cNvSpPr>
            <a:spLocks noGrp="1"/>
          </p:cNvSpPr>
          <p:nvPr>
            <p:ph type="sldNum" sz="quarter" idx="5"/>
          </p:nvPr>
        </p:nvSpPr>
        <p:spPr/>
        <p:txBody>
          <a:bodyPr/>
          <a:lstStyle/>
          <a:p>
            <a:fld id="{EFE1BE81-CCC7-4E88-8CD9-3832BD3DCA47}" type="slidenum">
              <a:rPr lang="en-US" smtClean="0"/>
              <a:t>9</a:t>
            </a:fld>
            <a:endParaRPr lang="en-US"/>
          </a:p>
        </p:txBody>
      </p:sp>
    </p:spTree>
    <p:extLst>
      <p:ext uri="{BB962C8B-B14F-4D97-AF65-F5344CB8AC3E}">
        <p14:creationId xmlns:p14="http://schemas.microsoft.com/office/powerpoint/2010/main" val="313458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A9F1F-5914-01FF-6D63-3505F00A863C}"/>
              </a:ext>
            </a:extLst>
          </p:cNvPr>
          <p:cNvSpPr>
            <a:spLocks noGrp="1"/>
          </p:cNvSpPr>
          <p:nvPr>
            <p:ph type="ctrTitle"/>
          </p:nvPr>
        </p:nvSpPr>
        <p:spPr>
          <a:xfrm>
            <a:off x="1524000" y="1122363"/>
            <a:ext cx="9144000" cy="2387600"/>
          </a:xfrm>
        </p:spPr>
        <p:txBody>
          <a:bodyPr anchor="b">
            <a:normAutofit/>
          </a:bodyPr>
          <a:lstStyle>
            <a:lvl1pPr algn="ctr">
              <a:defRPr sz="6600">
                <a:solidFill>
                  <a:schemeClr val="tx1"/>
                </a:solidFill>
                <a:latin typeface="Bahnschrift SemiCondensed" panose="020B05020402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B3A15-50F7-42B2-947E-1576A2B5186B}"/>
              </a:ext>
            </a:extLst>
          </p:cNvPr>
          <p:cNvSpPr>
            <a:spLocks noGrp="1"/>
          </p:cNvSpPr>
          <p:nvPr>
            <p:ph type="subTitle" idx="1"/>
          </p:nvPr>
        </p:nvSpPr>
        <p:spPr>
          <a:xfrm>
            <a:off x="1524000" y="3602037"/>
            <a:ext cx="9144000" cy="2664947"/>
          </a:xfrm>
        </p:spPr>
        <p:txBody>
          <a:bodyPr>
            <a:normAutofit/>
          </a:bodyPr>
          <a:lstStyle>
            <a:lvl1pPr marL="0" indent="0" algn="ctr">
              <a:buNone/>
              <a:defRPr sz="4000">
                <a:solidFill>
                  <a:schemeClr val="tx1"/>
                </a:solidFill>
                <a:latin typeface="Bahnschrift SemiBold SemiConden"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D764C28-2B5E-4460-7CC6-914B7056C41C}"/>
              </a:ext>
            </a:extLst>
          </p:cNvPr>
          <p:cNvSpPr>
            <a:spLocks noGrp="1"/>
          </p:cNvSpPr>
          <p:nvPr>
            <p:ph type="dt" sz="half" idx="10"/>
          </p:nvPr>
        </p:nvSpPr>
        <p:spPr/>
        <p:txBody>
          <a:bodyPr/>
          <a:lstStyle>
            <a:lvl1pPr>
              <a:defRPr/>
            </a:lvl1pPr>
          </a:lstStyle>
          <a:p>
            <a:fld id="{5EAF5B55-F486-4DEF-85FE-9C98A335F135}" type="datetimeFigureOut">
              <a:rPr lang="en-US" smtClean="0"/>
              <a:pPr/>
              <a:t>3/12/2025</a:t>
            </a:fld>
            <a:endParaRPr lang="en-US" dirty="0"/>
          </a:p>
        </p:txBody>
      </p:sp>
      <p:sp>
        <p:nvSpPr>
          <p:cNvPr id="5" name="Footer Placeholder 4">
            <a:extLst>
              <a:ext uri="{FF2B5EF4-FFF2-40B4-BE49-F238E27FC236}">
                <a16:creationId xmlns:a16="http://schemas.microsoft.com/office/drawing/2014/main" id="{52E5F362-E260-9E78-176E-FE29A23F71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6A5217-6FC2-074F-A87D-53B854291823}"/>
              </a:ext>
            </a:extLst>
          </p:cNvPr>
          <p:cNvSpPr>
            <a:spLocks noGrp="1"/>
          </p:cNvSpPr>
          <p:nvPr>
            <p:ph type="sldNum" sz="quarter" idx="12"/>
          </p:nvPr>
        </p:nvSpPr>
        <p:spPr/>
        <p:txBody>
          <a:bodyPr/>
          <a:lstStyle/>
          <a:p>
            <a:fld id="{F938A252-E75A-4E85-B12C-E014FC1E2377}" type="slidenum">
              <a:rPr lang="en-US" smtClean="0"/>
              <a:t>‹#›</a:t>
            </a:fld>
            <a:endParaRPr lang="en-US" dirty="0"/>
          </a:p>
        </p:txBody>
      </p:sp>
      <p:pic>
        <p:nvPicPr>
          <p:cNvPr id="11" name="Picture 10">
            <a:extLst>
              <a:ext uri="{FF2B5EF4-FFF2-40B4-BE49-F238E27FC236}">
                <a16:creationId xmlns:a16="http://schemas.microsoft.com/office/drawing/2014/main" id="{F3322C31-E30E-9FC2-F05B-CAA905633424}"/>
              </a:ext>
            </a:extLst>
          </p:cNvPr>
          <p:cNvPicPr>
            <a:picLocks noChangeAspect="1"/>
          </p:cNvPicPr>
          <p:nvPr/>
        </p:nvPicPr>
        <p:blipFill>
          <a:blip r:embed="rId2">
            <a:extLst>
              <a:ext uri="{28A0092B-C50C-407E-A947-70E740481C1C}">
                <a14:useLocalDpi xmlns:a14="http://schemas.microsoft.com/office/drawing/2010/main" val="0"/>
              </a:ext>
            </a:extLst>
          </a:blip>
          <a:srcRect l="3660" t="13174" r="88125" b="12541"/>
          <a:stretch/>
        </p:blipFill>
        <p:spPr>
          <a:xfrm>
            <a:off x="337457" y="962705"/>
            <a:ext cx="1001486" cy="5094515"/>
          </a:xfrm>
          <a:prstGeom prst="rect">
            <a:avLst/>
          </a:prstGeom>
        </p:spPr>
      </p:pic>
    </p:spTree>
    <p:extLst>
      <p:ext uri="{BB962C8B-B14F-4D97-AF65-F5344CB8AC3E}">
        <p14:creationId xmlns:p14="http://schemas.microsoft.com/office/powerpoint/2010/main" val="281870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13FA-DEE2-F031-A7A8-57689006DDC1}"/>
              </a:ext>
            </a:extLst>
          </p:cNvPr>
          <p:cNvSpPr>
            <a:spLocks noGrp="1"/>
          </p:cNvSpPr>
          <p:nvPr>
            <p:ph type="title"/>
          </p:nvPr>
        </p:nvSpPr>
        <p:spPr>
          <a:xfrm>
            <a:off x="839788" y="457200"/>
            <a:ext cx="3932237" cy="16002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B17F534-F63A-1337-4E55-3DFD52CC0287}"/>
              </a:ext>
            </a:extLst>
          </p:cNvPr>
          <p:cNvSpPr>
            <a:spLocks noGrp="1"/>
          </p:cNvSpPr>
          <p:nvPr>
            <p:ph idx="1"/>
          </p:nvPr>
        </p:nvSpPr>
        <p:spPr>
          <a:xfrm>
            <a:off x="5183188" y="457200"/>
            <a:ext cx="6172200" cy="5899149"/>
          </a:xfrm>
        </p:spPr>
        <p:txBody>
          <a:bodyPr/>
          <a:lstStyle>
            <a:lvl1pPr>
              <a:defRPr sz="4000"/>
            </a:lvl1pPr>
            <a:lvl2pPr>
              <a:defRPr sz="3600"/>
            </a:lvl2pPr>
            <a:lvl3pPr>
              <a:defRPr sz="3200"/>
            </a:lvl3pPr>
            <a:lvl4pPr>
              <a:defRPr sz="2800"/>
            </a:lvl4pPr>
            <a:lvl5pPr>
              <a:defRPr sz="2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E7DBE8C-6970-17A9-486A-9ADB02972FFD}"/>
              </a:ext>
            </a:extLst>
          </p:cNvPr>
          <p:cNvSpPr>
            <a:spLocks noGrp="1"/>
          </p:cNvSpPr>
          <p:nvPr>
            <p:ph type="body" sz="half" idx="2"/>
          </p:nvPr>
        </p:nvSpPr>
        <p:spPr>
          <a:xfrm>
            <a:off x="839788" y="2057400"/>
            <a:ext cx="3932237" cy="4298949"/>
          </a:xfrm>
        </p:spPr>
        <p:txBody>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602A2-24D3-5B9A-2381-B713F1FC3726}"/>
              </a:ext>
            </a:extLst>
          </p:cNvPr>
          <p:cNvSpPr>
            <a:spLocks noGrp="1"/>
          </p:cNvSpPr>
          <p:nvPr>
            <p:ph type="dt" sz="half" idx="10"/>
          </p:nvPr>
        </p:nvSpPr>
        <p:spPr/>
        <p:txBody>
          <a:bodyPr/>
          <a:lstStyle/>
          <a:p>
            <a:fld id="{5EAF5B55-F486-4DEF-85FE-9C98A335F135}" type="datetimeFigureOut">
              <a:rPr lang="en-US" smtClean="0"/>
              <a:t>3/12/2025</a:t>
            </a:fld>
            <a:endParaRPr lang="en-US"/>
          </a:p>
        </p:txBody>
      </p:sp>
      <p:sp>
        <p:nvSpPr>
          <p:cNvPr id="6" name="Footer Placeholder 5">
            <a:extLst>
              <a:ext uri="{FF2B5EF4-FFF2-40B4-BE49-F238E27FC236}">
                <a16:creationId xmlns:a16="http://schemas.microsoft.com/office/drawing/2014/main" id="{D6D2DBC7-9A13-295A-22EF-988DB3D2B1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2F79D-CD25-A3CA-3231-38EBB008BFF8}"/>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311905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ACF5-D46B-08AB-D387-32EEA4AAF91B}"/>
              </a:ext>
            </a:extLst>
          </p:cNvPr>
          <p:cNvSpPr>
            <a:spLocks noGrp="1"/>
          </p:cNvSpPr>
          <p:nvPr>
            <p:ph type="title"/>
          </p:nvPr>
        </p:nvSpPr>
        <p:spPr>
          <a:xfrm>
            <a:off x="839788" y="457200"/>
            <a:ext cx="3932237" cy="1600200"/>
          </a:xfrm>
        </p:spPr>
        <p:txBody>
          <a:bodyPr anchor="b">
            <a:normAutofit/>
          </a:bodyPr>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417EB21-904E-CE8D-0B0F-8F2D96EEC82E}"/>
              </a:ext>
            </a:extLst>
          </p:cNvPr>
          <p:cNvSpPr>
            <a:spLocks noGrp="1"/>
          </p:cNvSpPr>
          <p:nvPr>
            <p:ph type="pic" idx="1"/>
          </p:nvPr>
        </p:nvSpPr>
        <p:spPr>
          <a:xfrm>
            <a:off x="4772025" y="457201"/>
            <a:ext cx="719323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5CA76D-5C8E-B786-F78F-8A13DF1733B9}"/>
              </a:ext>
            </a:extLst>
          </p:cNvPr>
          <p:cNvSpPr>
            <a:spLocks noGrp="1"/>
          </p:cNvSpPr>
          <p:nvPr>
            <p:ph type="body" sz="half" idx="2"/>
          </p:nvPr>
        </p:nvSpPr>
        <p:spPr>
          <a:xfrm>
            <a:off x="839788" y="2057400"/>
            <a:ext cx="3932237" cy="3811588"/>
          </a:xfrm>
        </p:spPr>
        <p:txBody>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16BBC9-3369-C6BF-11B6-DBFA844B2231}"/>
              </a:ext>
            </a:extLst>
          </p:cNvPr>
          <p:cNvSpPr>
            <a:spLocks noGrp="1"/>
          </p:cNvSpPr>
          <p:nvPr>
            <p:ph type="dt" sz="half" idx="10"/>
          </p:nvPr>
        </p:nvSpPr>
        <p:spPr/>
        <p:txBody>
          <a:bodyPr/>
          <a:lstStyle/>
          <a:p>
            <a:fld id="{5EAF5B55-F486-4DEF-85FE-9C98A335F135}" type="datetimeFigureOut">
              <a:rPr lang="en-US" smtClean="0"/>
              <a:t>3/12/2025</a:t>
            </a:fld>
            <a:endParaRPr lang="en-US"/>
          </a:p>
        </p:txBody>
      </p:sp>
      <p:sp>
        <p:nvSpPr>
          <p:cNvPr id="6" name="Footer Placeholder 5">
            <a:extLst>
              <a:ext uri="{FF2B5EF4-FFF2-40B4-BE49-F238E27FC236}">
                <a16:creationId xmlns:a16="http://schemas.microsoft.com/office/drawing/2014/main" id="{52ABD2AC-1946-E394-7C3D-28E613639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5AA6A-9B91-73DD-BECE-8BF7C03096B3}"/>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2454174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D5D-3CFE-E6ED-8167-039D0C0F73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062AB7-702E-45EA-966C-CCEA4C6D9818}"/>
              </a:ext>
            </a:extLst>
          </p:cNvPr>
          <p:cNvSpPr>
            <a:spLocks noGrp="1"/>
          </p:cNvSpPr>
          <p:nvPr>
            <p:ph type="dt" sz="half" idx="10"/>
          </p:nvPr>
        </p:nvSpPr>
        <p:spPr/>
        <p:txBody>
          <a:bodyPr/>
          <a:lstStyle/>
          <a:p>
            <a:fld id="{5EAF5B55-F486-4DEF-85FE-9C98A335F135}" type="datetimeFigureOut">
              <a:rPr lang="en-US" smtClean="0"/>
              <a:t>3/12/2025</a:t>
            </a:fld>
            <a:endParaRPr lang="en-US"/>
          </a:p>
        </p:txBody>
      </p:sp>
      <p:sp>
        <p:nvSpPr>
          <p:cNvPr id="4" name="Footer Placeholder 3">
            <a:extLst>
              <a:ext uri="{FF2B5EF4-FFF2-40B4-BE49-F238E27FC236}">
                <a16:creationId xmlns:a16="http://schemas.microsoft.com/office/drawing/2014/main" id="{028C6247-61BF-78B0-BED0-74840B4B0E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6E1829-2739-F14C-4F10-6C3D3BD96352}"/>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390704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F62854-0538-81D3-C765-F6AC10A66D3A}"/>
              </a:ext>
            </a:extLst>
          </p:cNvPr>
          <p:cNvSpPr>
            <a:spLocks noGrp="1"/>
          </p:cNvSpPr>
          <p:nvPr>
            <p:ph type="dt" sz="half" idx="10"/>
          </p:nvPr>
        </p:nvSpPr>
        <p:spPr/>
        <p:txBody>
          <a:bodyPr/>
          <a:lstStyle/>
          <a:p>
            <a:fld id="{5EAF5B55-F486-4DEF-85FE-9C98A335F135}" type="datetimeFigureOut">
              <a:rPr lang="en-US" smtClean="0"/>
              <a:t>3/12/2025</a:t>
            </a:fld>
            <a:endParaRPr lang="en-US" dirty="0"/>
          </a:p>
        </p:txBody>
      </p:sp>
      <p:sp>
        <p:nvSpPr>
          <p:cNvPr id="4" name="Footer Placeholder 3">
            <a:extLst>
              <a:ext uri="{FF2B5EF4-FFF2-40B4-BE49-F238E27FC236}">
                <a16:creationId xmlns:a16="http://schemas.microsoft.com/office/drawing/2014/main" id="{039A6F87-B205-C9DE-9D5F-44EB0D9147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A9A93A-6222-DD6F-8242-12BDFFE98135}"/>
              </a:ext>
            </a:extLst>
          </p:cNvPr>
          <p:cNvSpPr>
            <a:spLocks noGrp="1"/>
          </p:cNvSpPr>
          <p:nvPr>
            <p:ph type="sldNum" sz="quarter" idx="12"/>
          </p:nvPr>
        </p:nvSpPr>
        <p:spPr/>
        <p:txBody>
          <a:bodyPr/>
          <a:lstStyle/>
          <a:p>
            <a:fld id="{F938A252-E75A-4E85-B12C-E014FC1E2377}" type="slidenum">
              <a:rPr lang="en-US" smtClean="0"/>
              <a:t>‹#›</a:t>
            </a:fld>
            <a:endParaRPr lang="en-US"/>
          </a:p>
        </p:txBody>
      </p:sp>
      <p:sp>
        <p:nvSpPr>
          <p:cNvPr id="10" name="Title 1">
            <a:extLst>
              <a:ext uri="{FF2B5EF4-FFF2-40B4-BE49-F238E27FC236}">
                <a16:creationId xmlns:a16="http://schemas.microsoft.com/office/drawing/2014/main" id="{BEC36B3D-AD1B-262A-3E89-BBFC2BF21B55}"/>
              </a:ext>
            </a:extLst>
          </p:cNvPr>
          <p:cNvSpPr>
            <a:spLocks noGrp="1"/>
          </p:cNvSpPr>
          <p:nvPr>
            <p:ph type="title"/>
          </p:nvPr>
        </p:nvSpPr>
        <p:spPr>
          <a:xfrm>
            <a:off x="838200" y="365124"/>
            <a:ext cx="10515600" cy="132588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72207781-CADC-E7EA-8254-F2346CED948A}"/>
              </a:ext>
            </a:extLst>
          </p:cNvPr>
          <p:cNvSpPr>
            <a:spLocks noGrp="1"/>
          </p:cNvSpPr>
          <p:nvPr>
            <p:ph idx="1"/>
          </p:nvPr>
        </p:nvSpPr>
        <p:spPr>
          <a:xfrm>
            <a:off x="838200" y="1691004"/>
            <a:ext cx="9443224" cy="4665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58BD6E4F-51BF-A783-552A-AD2FC0168FC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9018" t="13174" r="1697" b="12222"/>
          <a:stretch/>
        </p:blipFill>
        <p:spPr>
          <a:xfrm rot="234394">
            <a:off x="7233564" y="522341"/>
            <a:ext cx="4789715" cy="5116286"/>
          </a:xfrm>
          <a:prstGeom prst="rect">
            <a:avLst/>
          </a:prstGeom>
        </p:spPr>
      </p:pic>
    </p:spTree>
    <p:extLst>
      <p:ext uri="{BB962C8B-B14F-4D97-AF65-F5344CB8AC3E}">
        <p14:creationId xmlns:p14="http://schemas.microsoft.com/office/powerpoint/2010/main" val="1062699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22EC-C04F-507D-1CFB-C4741B540C97}"/>
              </a:ext>
            </a:extLst>
          </p:cNvPr>
          <p:cNvSpPr>
            <a:spLocks noGrp="1"/>
          </p:cNvSpPr>
          <p:nvPr>
            <p:ph type="title"/>
          </p:nvPr>
        </p:nvSpPr>
        <p:spPr>
          <a:xfrm>
            <a:off x="838200" y="365124"/>
            <a:ext cx="10515600" cy="13258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4531EE-451C-539E-9172-A6D9C5A54C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4C97D-9526-68F8-4494-407CC29168D2}"/>
              </a:ext>
            </a:extLst>
          </p:cNvPr>
          <p:cNvSpPr>
            <a:spLocks noGrp="1"/>
          </p:cNvSpPr>
          <p:nvPr>
            <p:ph type="dt" sz="half" idx="10"/>
          </p:nvPr>
        </p:nvSpPr>
        <p:spPr/>
        <p:txBody>
          <a:bodyPr/>
          <a:lstStyle/>
          <a:p>
            <a:fld id="{5EAF5B55-F486-4DEF-85FE-9C98A335F135}" type="datetimeFigureOut">
              <a:rPr lang="en-US" smtClean="0"/>
              <a:t>3/12/2025</a:t>
            </a:fld>
            <a:endParaRPr lang="en-US"/>
          </a:p>
        </p:txBody>
      </p:sp>
      <p:sp>
        <p:nvSpPr>
          <p:cNvPr id="5" name="Footer Placeholder 4">
            <a:extLst>
              <a:ext uri="{FF2B5EF4-FFF2-40B4-BE49-F238E27FC236}">
                <a16:creationId xmlns:a16="http://schemas.microsoft.com/office/drawing/2014/main" id="{EA60F8E9-B73B-3B09-0343-9F117B988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78B2F-BB24-2E92-7CD5-0A5E19C620E7}"/>
              </a:ext>
            </a:extLst>
          </p:cNvPr>
          <p:cNvSpPr>
            <a:spLocks noGrp="1"/>
          </p:cNvSpPr>
          <p:nvPr>
            <p:ph type="sldNum" sz="quarter" idx="12"/>
          </p:nvPr>
        </p:nvSpPr>
        <p:spPr/>
        <p:txBody>
          <a:bodyPr/>
          <a:lstStyle/>
          <a:p>
            <a:fld id="{F938A252-E75A-4E85-B12C-E014FC1E2377}" type="slidenum">
              <a:rPr lang="en-US" smtClean="0"/>
              <a:t>‹#›</a:t>
            </a:fld>
            <a:endParaRPr lang="en-US"/>
          </a:p>
        </p:txBody>
      </p:sp>
      <p:pic>
        <p:nvPicPr>
          <p:cNvPr id="7" name="Picture 6">
            <a:extLst>
              <a:ext uri="{FF2B5EF4-FFF2-40B4-BE49-F238E27FC236}">
                <a16:creationId xmlns:a16="http://schemas.microsoft.com/office/drawing/2014/main" id="{2C2AF30C-C3E2-27CB-5088-13651DE74CC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3749" t="71429" r="43305" b="12222"/>
          <a:stretch/>
        </p:blipFill>
        <p:spPr>
          <a:xfrm>
            <a:off x="-308284" y="5371646"/>
            <a:ext cx="5236029" cy="1121230"/>
          </a:xfrm>
          <a:prstGeom prst="rect">
            <a:avLst/>
          </a:prstGeom>
        </p:spPr>
      </p:pic>
    </p:spTree>
    <p:extLst>
      <p:ext uri="{BB962C8B-B14F-4D97-AF65-F5344CB8AC3E}">
        <p14:creationId xmlns:p14="http://schemas.microsoft.com/office/powerpoint/2010/main" val="12587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22EC-C04F-507D-1CFB-C4741B540C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4531EE-451C-539E-9172-A6D9C5A54C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94C97D-9526-68F8-4494-407CC29168D2}"/>
              </a:ext>
            </a:extLst>
          </p:cNvPr>
          <p:cNvSpPr>
            <a:spLocks noGrp="1"/>
          </p:cNvSpPr>
          <p:nvPr>
            <p:ph type="dt" sz="half" idx="10"/>
          </p:nvPr>
        </p:nvSpPr>
        <p:spPr/>
        <p:txBody>
          <a:bodyPr/>
          <a:lstStyle/>
          <a:p>
            <a:fld id="{5EAF5B55-F486-4DEF-85FE-9C98A335F135}" type="datetimeFigureOut">
              <a:rPr lang="en-US" smtClean="0"/>
              <a:t>3/12/2025</a:t>
            </a:fld>
            <a:endParaRPr lang="en-US"/>
          </a:p>
        </p:txBody>
      </p:sp>
      <p:sp>
        <p:nvSpPr>
          <p:cNvPr id="5" name="Footer Placeholder 4">
            <a:extLst>
              <a:ext uri="{FF2B5EF4-FFF2-40B4-BE49-F238E27FC236}">
                <a16:creationId xmlns:a16="http://schemas.microsoft.com/office/drawing/2014/main" id="{EA60F8E9-B73B-3B09-0343-9F117B988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78B2F-BB24-2E92-7CD5-0A5E19C620E7}"/>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305666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C537-E178-A232-62CA-9173135BE977}"/>
              </a:ext>
            </a:extLst>
          </p:cNvPr>
          <p:cNvSpPr>
            <a:spLocks noGrp="1"/>
          </p:cNvSpPr>
          <p:nvPr>
            <p:ph type="title"/>
          </p:nvPr>
        </p:nvSpPr>
        <p:spPr>
          <a:xfrm>
            <a:off x="831850" y="1709738"/>
            <a:ext cx="10515600" cy="150018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C2D94-7DAD-96B8-3D3B-DEACAB721577}"/>
              </a:ext>
            </a:extLst>
          </p:cNvPr>
          <p:cNvSpPr>
            <a:spLocks noGrp="1"/>
          </p:cNvSpPr>
          <p:nvPr>
            <p:ph type="body" idx="1"/>
          </p:nvPr>
        </p:nvSpPr>
        <p:spPr>
          <a:xfrm>
            <a:off x="831850" y="4371278"/>
            <a:ext cx="10515600" cy="1985071"/>
          </a:xfrm>
        </p:spPr>
        <p:txBody>
          <a:bodyPr>
            <a:normAutofit/>
          </a:bodyPr>
          <a:lstStyle>
            <a:lvl1pPr marL="0" indent="0">
              <a:buNone/>
              <a:defRPr sz="4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C1EE94-C10D-2CC6-04FC-D2808B567134}"/>
              </a:ext>
            </a:extLst>
          </p:cNvPr>
          <p:cNvSpPr>
            <a:spLocks noGrp="1"/>
          </p:cNvSpPr>
          <p:nvPr>
            <p:ph type="dt" sz="half" idx="10"/>
          </p:nvPr>
        </p:nvSpPr>
        <p:spPr/>
        <p:txBody>
          <a:bodyPr/>
          <a:lstStyle/>
          <a:p>
            <a:fld id="{5EAF5B55-F486-4DEF-85FE-9C98A335F135}" type="datetimeFigureOut">
              <a:rPr lang="en-US" smtClean="0"/>
              <a:t>3/12/2025</a:t>
            </a:fld>
            <a:endParaRPr lang="en-US"/>
          </a:p>
        </p:txBody>
      </p:sp>
      <p:sp>
        <p:nvSpPr>
          <p:cNvPr id="5" name="Footer Placeholder 4">
            <a:extLst>
              <a:ext uri="{FF2B5EF4-FFF2-40B4-BE49-F238E27FC236}">
                <a16:creationId xmlns:a16="http://schemas.microsoft.com/office/drawing/2014/main" id="{F967F2AE-2FC3-EE57-D318-132A72637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F3BD4-A8AC-B325-074D-CDB8C7BDA124}"/>
              </a:ext>
            </a:extLst>
          </p:cNvPr>
          <p:cNvSpPr>
            <a:spLocks noGrp="1"/>
          </p:cNvSpPr>
          <p:nvPr>
            <p:ph type="sldNum" sz="quarter" idx="12"/>
          </p:nvPr>
        </p:nvSpPr>
        <p:spPr/>
        <p:txBody>
          <a:bodyPr/>
          <a:lstStyle/>
          <a:p>
            <a:fld id="{F938A252-E75A-4E85-B12C-E014FC1E2377}" type="slidenum">
              <a:rPr lang="en-US" smtClean="0"/>
              <a:t>‹#›</a:t>
            </a:fld>
            <a:endParaRPr lang="en-US"/>
          </a:p>
        </p:txBody>
      </p:sp>
      <p:pic>
        <p:nvPicPr>
          <p:cNvPr id="8" name="Picture 7">
            <a:extLst>
              <a:ext uri="{FF2B5EF4-FFF2-40B4-BE49-F238E27FC236}">
                <a16:creationId xmlns:a16="http://schemas.microsoft.com/office/drawing/2014/main" id="{DCC839A3-6CEA-90C4-2155-FA2606159D3B}"/>
              </a:ext>
            </a:extLst>
          </p:cNvPr>
          <p:cNvPicPr>
            <a:picLocks noChangeAspect="1"/>
          </p:cNvPicPr>
          <p:nvPr/>
        </p:nvPicPr>
        <p:blipFill>
          <a:blip r:embed="rId2">
            <a:extLst>
              <a:ext uri="{28A0092B-C50C-407E-A947-70E740481C1C}">
                <a14:useLocalDpi xmlns:a14="http://schemas.microsoft.com/office/drawing/2010/main" val="0"/>
              </a:ext>
            </a:extLst>
          </a:blip>
          <a:srcRect l="12143" t="34155" r="44285" b="37415"/>
          <a:stretch/>
        </p:blipFill>
        <p:spPr>
          <a:xfrm>
            <a:off x="1665513" y="2743200"/>
            <a:ext cx="5576079" cy="2046514"/>
          </a:xfrm>
          <a:prstGeom prst="rect">
            <a:avLst/>
          </a:prstGeom>
        </p:spPr>
      </p:pic>
      <p:pic>
        <p:nvPicPr>
          <p:cNvPr id="7" name="Picture 6">
            <a:extLst>
              <a:ext uri="{FF2B5EF4-FFF2-40B4-BE49-F238E27FC236}">
                <a16:creationId xmlns:a16="http://schemas.microsoft.com/office/drawing/2014/main" id="{4E045F8E-DE83-7DD0-26B1-749503EE82A4}"/>
              </a:ext>
            </a:extLst>
          </p:cNvPr>
          <p:cNvPicPr>
            <a:picLocks noChangeAspect="1"/>
          </p:cNvPicPr>
          <p:nvPr userDrawn="1"/>
        </p:nvPicPr>
        <p:blipFill>
          <a:blip r:embed="rId2">
            <a:extLst>
              <a:ext uri="{28A0092B-C50C-407E-A947-70E740481C1C}">
                <a14:useLocalDpi xmlns:a14="http://schemas.microsoft.com/office/drawing/2010/main" val="0"/>
              </a:ext>
            </a:extLst>
          </a:blip>
          <a:srcRect l="12143" t="34155" r="44285" b="37415"/>
          <a:stretch/>
        </p:blipFill>
        <p:spPr>
          <a:xfrm>
            <a:off x="1665513" y="2743200"/>
            <a:ext cx="5576079" cy="2046514"/>
          </a:xfrm>
          <a:prstGeom prst="rect">
            <a:avLst/>
          </a:prstGeom>
        </p:spPr>
      </p:pic>
    </p:spTree>
    <p:extLst>
      <p:ext uri="{BB962C8B-B14F-4D97-AF65-F5344CB8AC3E}">
        <p14:creationId xmlns:p14="http://schemas.microsoft.com/office/powerpoint/2010/main" val="2872159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C537-E178-A232-62CA-9173135BE977}"/>
              </a:ext>
            </a:extLst>
          </p:cNvPr>
          <p:cNvSpPr>
            <a:spLocks noGrp="1"/>
          </p:cNvSpPr>
          <p:nvPr>
            <p:ph type="title"/>
          </p:nvPr>
        </p:nvSpPr>
        <p:spPr>
          <a:xfrm>
            <a:off x="831850" y="1709738"/>
            <a:ext cx="10515600" cy="1500187"/>
          </a:xfrm>
        </p:spPr>
        <p:txBody>
          <a:bodyPr anchor="b"/>
          <a:lstStyle>
            <a:lvl1pPr algn="ctr">
              <a:defRPr sz="600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BFC1EE94-C10D-2CC6-04FC-D2808B567134}"/>
              </a:ext>
            </a:extLst>
          </p:cNvPr>
          <p:cNvSpPr>
            <a:spLocks noGrp="1"/>
          </p:cNvSpPr>
          <p:nvPr>
            <p:ph type="dt" sz="half" idx="10"/>
          </p:nvPr>
        </p:nvSpPr>
        <p:spPr/>
        <p:txBody>
          <a:bodyPr/>
          <a:lstStyle/>
          <a:p>
            <a:fld id="{5EAF5B55-F486-4DEF-85FE-9C98A335F135}" type="datetimeFigureOut">
              <a:rPr lang="en-US" smtClean="0"/>
              <a:t>3/12/2025</a:t>
            </a:fld>
            <a:endParaRPr lang="en-US"/>
          </a:p>
        </p:txBody>
      </p:sp>
      <p:sp>
        <p:nvSpPr>
          <p:cNvPr id="5" name="Footer Placeholder 4">
            <a:extLst>
              <a:ext uri="{FF2B5EF4-FFF2-40B4-BE49-F238E27FC236}">
                <a16:creationId xmlns:a16="http://schemas.microsoft.com/office/drawing/2014/main" id="{F967F2AE-2FC3-EE57-D318-132A72637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F3BD4-A8AC-B325-074D-CDB8C7BDA124}"/>
              </a:ext>
            </a:extLst>
          </p:cNvPr>
          <p:cNvSpPr>
            <a:spLocks noGrp="1"/>
          </p:cNvSpPr>
          <p:nvPr>
            <p:ph type="sldNum" sz="quarter" idx="12"/>
          </p:nvPr>
        </p:nvSpPr>
        <p:spPr/>
        <p:txBody>
          <a:bodyPr/>
          <a:lstStyle/>
          <a:p>
            <a:fld id="{F938A252-E75A-4E85-B12C-E014FC1E2377}" type="slidenum">
              <a:rPr lang="en-US" smtClean="0"/>
              <a:t>‹#›</a:t>
            </a:fld>
            <a:endParaRPr lang="en-US"/>
          </a:p>
        </p:txBody>
      </p:sp>
      <p:pic>
        <p:nvPicPr>
          <p:cNvPr id="13" name="Picture 12">
            <a:extLst>
              <a:ext uri="{FF2B5EF4-FFF2-40B4-BE49-F238E27FC236}">
                <a16:creationId xmlns:a16="http://schemas.microsoft.com/office/drawing/2014/main" id="{2DBCF1C2-9EEA-9A7A-D2AD-EE5FA4406A9D}"/>
              </a:ext>
            </a:extLst>
          </p:cNvPr>
          <p:cNvPicPr>
            <a:picLocks noChangeAspect="1"/>
          </p:cNvPicPr>
          <p:nvPr/>
        </p:nvPicPr>
        <p:blipFill>
          <a:blip r:embed="rId2">
            <a:extLst>
              <a:ext uri="{28A0092B-C50C-407E-A947-70E740481C1C}">
                <a14:useLocalDpi xmlns:a14="http://schemas.microsoft.com/office/drawing/2010/main" val="0"/>
              </a:ext>
            </a:extLst>
          </a:blip>
          <a:srcRect l="35178" t="38710" r="35000" b="36667"/>
          <a:stretch/>
        </p:blipFill>
        <p:spPr>
          <a:xfrm>
            <a:off x="4376057" y="3209925"/>
            <a:ext cx="3635830" cy="1688647"/>
          </a:xfrm>
          <a:prstGeom prst="rect">
            <a:avLst/>
          </a:prstGeom>
        </p:spPr>
      </p:pic>
    </p:spTree>
    <p:extLst>
      <p:ext uri="{BB962C8B-B14F-4D97-AF65-F5344CB8AC3E}">
        <p14:creationId xmlns:p14="http://schemas.microsoft.com/office/powerpoint/2010/main" val="93236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1F50-8F88-5844-47CA-7617B65D18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CB5C33-72EA-9CCB-FE0B-1C1152C49983}"/>
              </a:ext>
            </a:extLst>
          </p:cNvPr>
          <p:cNvSpPr>
            <a:spLocks noGrp="1"/>
          </p:cNvSpPr>
          <p:nvPr>
            <p:ph sz="half" idx="1"/>
          </p:nvPr>
        </p:nvSpPr>
        <p:spPr>
          <a:xfrm>
            <a:off x="838200" y="1690688"/>
            <a:ext cx="518160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C3D636A-A571-EA08-4508-1D801F07BECE}"/>
              </a:ext>
            </a:extLst>
          </p:cNvPr>
          <p:cNvSpPr>
            <a:spLocks noGrp="1"/>
          </p:cNvSpPr>
          <p:nvPr>
            <p:ph sz="half" idx="2"/>
          </p:nvPr>
        </p:nvSpPr>
        <p:spPr>
          <a:xfrm>
            <a:off x="6172200" y="1690688"/>
            <a:ext cx="518160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C6EF862-FB81-33F4-8B47-8DBD3B3A9170}"/>
              </a:ext>
            </a:extLst>
          </p:cNvPr>
          <p:cNvSpPr>
            <a:spLocks noGrp="1"/>
          </p:cNvSpPr>
          <p:nvPr>
            <p:ph type="dt" sz="half" idx="10"/>
          </p:nvPr>
        </p:nvSpPr>
        <p:spPr/>
        <p:txBody>
          <a:bodyPr/>
          <a:lstStyle/>
          <a:p>
            <a:fld id="{5EAF5B55-F486-4DEF-85FE-9C98A335F135}" type="datetimeFigureOut">
              <a:rPr lang="en-US" smtClean="0"/>
              <a:t>3/12/2025</a:t>
            </a:fld>
            <a:endParaRPr lang="en-US"/>
          </a:p>
        </p:txBody>
      </p:sp>
      <p:sp>
        <p:nvSpPr>
          <p:cNvPr id="6" name="Footer Placeholder 5">
            <a:extLst>
              <a:ext uri="{FF2B5EF4-FFF2-40B4-BE49-F238E27FC236}">
                <a16:creationId xmlns:a16="http://schemas.microsoft.com/office/drawing/2014/main" id="{2478C0D1-3766-3333-A3DA-6DA9F8918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FA1697-0850-2B46-8066-E7481B049F30}"/>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41947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1096-365E-2184-1780-17D69A04C5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C6865A-3379-A7C6-5971-1D9FA30964BD}"/>
              </a:ext>
            </a:extLst>
          </p:cNvPr>
          <p:cNvSpPr>
            <a:spLocks noGrp="1"/>
          </p:cNvSpPr>
          <p:nvPr>
            <p:ph type="body" idx="1"/>
          </p:nvPr>
        </p:nvSpPr>
        <p:spPr>
          <a:xfrm>
            <a:off x="839788" y="1681163"/>
            <a:ext cx="5157787" cy="657225"/>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01B1D3-5841-E0B3-2114-0682F47E4700}"/>
              </a:ext>
            </a:extLst>
          </p:cNvPr>
          <p:cNvSpPr>
            <a:spLocks noGrp="1"/>
          </p:cNvSpPr>
          <p:nvPr>
            <p:ph sz="half" idx="2"/>
          </p:nvPr>
        </p:nvSpPr>
        <p:spPr>
          <a:xfrm>
            <a:off x="839788" y="2338388"/>
            <a:ext cx="5157787"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3DD9602-98B2-A5E1-DDEC-B07C4F184F9D}"/>
              </a:ext>
            </a:extLst>
          </p:cNvPr>
          <p:cNvSpPr>
            <a:spLocks noGrp="1"/>
          </p:cNvSpPr>
          <p:nvPr>
            <p:ph type="body" sz="quarter" idx="3"/>
          </p:nvPr>
        </p:nvSpPr>
        <p:spPr>
          <a:xfrm>
            <a:off x="6172200" y="1681163"/>
            <a:ext cx="5183188" cy="657225"/>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A5E8DE-DC0D-C4A4-FB42-F5F622736828}"/>
              </a:ext>
            </a:extLst>
          </p:cNvPr>
          <p:cNvSpPr>
            <a:spLocks noGrp="1"/>
          </p:cNvSpPr>
          <p:nvPr>
            <p:ph sz="quarter" idx="4"/>
          </p:nvPr>
        </p:nvSpPr>
        <p:spPr>
          <a:xfrm>
            <a:off x="6172200" y="2338388"/>
            <a:ext cx="5183188"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B2D825D-67FC-1C00-D24B-79FAFA36C598}"/>
              </a:ext>
            </a:extLst>
          </p:cNvPr>
          <p:cNvSpPr>
            <a:spLocks noGrp="1"/>
          </p:cNvSpPr>
          <p:nvPr>
            <p:ph type="dt" sz="half" idx="10"/>
          </p:nvPr>
        </p:nvSpPr>
        <p:spPr/>
        <p:txBody>
          <a:bodyPr/>
          <a:lstStyle/>
          <a:p>
            <a:fld id="{5EAF5B55-F486-4DEF-85FE-9C98A335F135}" type="datetimeFigureOut">
              <a:rPr lang="en-US" smtClean="0"/>
              <a:t>3/12/2025</a:t>
            </a:fld>
            <a:endParaRPr lang="en-US"/>
          </a:p>
        </p:txBody>
      </p:sp>
      <p:sp>
        <p:nvSpPr>
          <p:cNvPr id="8" name="Footer Placeholder 7">
            <a:extLst>
              <a:ext uri="{FF2B5EF4-FFF2-40B4-BE49-F238E27FC236}">
                <a16:creationId xmlns:a16="http://schemas.microsoft.com/office/drawing/2014/main" id="{8E294CE6-55A4-C362-B4A6-EFDEA7DEC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4C3A4A-3485-A12B-6432-9E6ECD681678}"/>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415987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1CE56-1E14-7356-5765-9DB43EA172CE}"/>
              </a:ext>
            </a:extLst>
          </p:cNvPr>
          <p:cNvSpPr>
            <a:spLocks noGrp="1"/>
          </p:cNvSpPr>
          <p:nvPr>
            <p:ph type="dt" sz="half" idx="10"/>
          </p:nvPr>
        </p:nvSpPr>
        <p:spPr/>
        <p:txBody>
          <a:bodyPr/>
          <a:lstStyle/>
          <a:p>
            <a:fld id="{5EAF5B55-F486-4DEF-85FE-9C98A335F135}" type="datetimeFigureOut">
              <a:rPr lang="en-US" smtClean="0"/>
              <a:t>3/12/2025</a:t>
            </a:fld>
            <a:endParaRPr lang="en-US"/>
          </a:p>
        </p:txBody>
      </p:sp>
      <p:sp>
        <p:nvSpPr>
          <p:cNvPr id="3" name="Footer Placeholder 2">
            <a:extLst>
              <a:ext uri="{FF2B5EF4-FFF2-40B4-BE49-F238E27FC236}">
                <a16:creationId xmlns:a16="http://schemas.microsoft.com/office/drawing/2014/main" id="{914F6A1F-EA42-9E48-97C8-A9EF447DEA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D86110-99F0-C763-B476-10B79A9DAAA9}"/>
              </a:ext>
            </a:extLst>
          </p:cNvPr>
          <p:cNvSpPr>
            <a:spLocks noGrp="1"/>
          </p:cNvSpPr>
          <p:nvPr>
            <p:ph type="sldNum" sz="quarter" idx="12"/>
          </p:nvPr>
        </p:nvSpPr>
        <p:spPr/>
        <p:txBody>
          <a:bodyPr/>
          <a:lstStyle/>
          <a:p>
            <a:fld id="{F938A252-E75A-4E85-B12C-E014FC1E2377}" type="slidenum">
              <a:rPr lang="en-US" smtClean="0"/>
              <a:t>‹#›</a:t>
            </a:fld>
            <a:endParaRPr lang="en-US"/>
          </a:p>
        </p:txBody>
      </p:sp>
      <p:pic>
        <p:nvPicPr>
          <p:cNvPr id="5" name="Picture 4">
            <a:extLst>
              <a:ext uri="{FF2B5EF4-FFF2-40B4-BE49-F238E27FC236}">
                <a16:creationId xmlns:a16="http://schemas.microsoft.com/office/drawing/2014/main" id="{34BA9D66-D340-8608-25D0-3D9149BDD09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13749" t="71429" r="43305" b="12222"/>
          <a:stretch/>
        </p:blipFill>
        <p:spPr>
          <a:xfrm>
            <a:off x="-335999" y="5380985"/>
            <a:ext cx="5236029" cy="1121230"/>
          </a:xfrm>
          <a:prstGeom prst="rect">
            <a:avLst/>
          </a:prstGeom>
        </p:spPr>
      </p:pic>
      <p:sp>
        <p:nvSpPr>
          <p:cNvPr id="7" name="Picture Placeholder 6">
            <a:extLst>
              <a:ext uri="{FF2B5EF4-FFF2-40B4-BE49-F238E27FC236}">
                <a16:creationId xmlns:a16="http://schemas.microsoft.com/office/drawing/2014/main" id="{6E0689FD-4929-BC57-171A-62CABDA7814E}"/>
              </a:ext>
            </a:extLst>
          </p:cNvPr>
          <p:cNvSpPr>
            <a:spLocks noGrp="1"/>
          </p:cNvSpPr>
          <p:nvPr>
            <p:ph type="pic" sz="quarter" idx="13"/>
          </p:nvPr>
        </p:nvSpPr>
        <p:spPr>
          <a:xfrm>
            <a:off x="412595" y="501650"/>
            <a:ext cx="11329639" cy="5531160"/>
          </a:xfrm>
        </p:spPr>
        <p:txBody>
          <a:bodyPr/>
          <a:lstStyle/>
          <a:p>
            <a:r>
              <a:rPr lang="en-US"/>
              <a:t>Click icon to add picture</a:t>
            </a:r>
          </a:p>
        </p:txBody>
      </p:sp>
      <p:pic>
        <p:nvPicPr>
          <p:cNvPr id="9" name="Picture 8">
            <a:extLst>
              <a:ext uri="{FF2B5EF4-FFF2-40B4-BE49-F238E27FC236}">
                <a16:creationId xmlns:a16="http://schemas.microsoft.com/office/drawing/2014/main" id="{0889CC80-D7D7-5EF0-D876-0986FF41733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5000" t="7315" r="48042" b="68193"/>
          <a:stretch/>
        </p:blipFill>
        <p:spPr>
          <a:xfrm rot="1134225">
            <a:off x="8108414" y="-181396"/>
            <a:ext cx="4505899" cy="1679690"/>
          </a:xfrm>
          <a:prstGeom prst="rect">
            <a:avLst/>
          </a:prstGeom>
        </p:spPr>
      </p:pic>
    </p:spTree>
    <p:extLst>
      <p:ext uri="{BB962C8B-B14F-4D97-AF65-F5344CB8AC3E}">
        <p14:creationId xmlns:p14="http://schemas.microsoft.com/office/powerpoint/2010/main" val="225539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D4F6EF-6282-E8A4-0470-538FB5E28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22FE44-7AB1-D0EE-F73C-B349D1C4056D}"/>
              </a:ext>
            </a:extLst>
          </p:cNvPr>
          <p:cNvSpPr>
            <a:spLocks noGrp="1"/>
          </p:cNvSpPr>
          <p:nvPr>
            <p:ph type="body" idx="1"/>
          </p:nvPr>
        </p:nvSpPr>
        <p:spPr>
          <a:xfrm>
            <a:off x="838200" y="1690688"/>
            <a:ext cx="10515600" cy="466566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F5266B7-7069-5620-B1E0-9903E5434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F5B55-F486-4DEF-85FE-9C98A335F135}" type="datetimeFigureOut">
              <a:rPr lang="en-US" smtClean="0"/>
              <a:t>3/12/2025</a:t>
            </a:fld>
            <a:endParaRPr lang="en-US" dirty="0"/>
          </a:p>
        </p:txBody>
      </p:sp>
      <p:sp>
        <p:nvSpPr>
          <p:cNvPr id="5" name="Footer Placeholder 4">
            <a:extLst>
              <a:ext uri="{FF2B5EF4-FFF2-40B4-BE49-F238E27FC236}">
                <a16:creationId xmlns:a16="http://schemas.microsoft.com/office/drawing/2014/main" id="{F28C2200-B2F9-9C1B-30FB-F3E2299ABE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1C1516-734D-18E1-84B8-E14E88F0BA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8A252-E75A-4E85-B12C-E014FC1E2377}" type="slidenum">
              <a:rPr lang="en-US" smtClean="0"/>
              <a:t>‹#›</a:t>
            </a:fld>
            <a:endParaRPr lang="en-US"/>
          </a:p>
        </p:txBody>
      </p:sp>
      <p:pic>
        <p:nvPicPr>
          <p:cNvPr id="9" name="Picture 8">
            <a:extLst>
              <a:ext uri="{FF2B5EF4-FFF2-40B4-BE49-F238E27FC236}">
                <a16:creationId xmlns:a16="http://schemas.microsoft.com/office/drawing/2014/main" id="{C1304A67-C666-5926-1F32-B507B543D6DC}"/>
              </a:ext>
            </a:extLst>
          </p:cNvPr>
          <p:cNvPicPr>
            <a:picLocks noChangeAspect="1"/>
          </p:cNvPicPr>
          <p:nvPr/>
        </p:nvPicPr>
        <p:blipFill>
          <a:blip r:embed="rId15">
            <a:alphaModFix amt="18000"/>
            <a:extLst>
              <a:ext uri="{BEBA8EAE-BF5A-486C-A8C5-ECC9F3942E4B}">
                <a14:imgProps xmlns:a14="http://schemas.microsoft.com/office/drawing/2010/main">
                  <a14:imgLayer r:embed="rId16">
                    <a14:imgEffect>
                      <a14:brightnessContrast bright="100000" contrast="-10000"/>
                    </a14:imgEffect>
                  </a14:imgLayer>
                </a14:imgProps>
              </a:ext>
              <a:ext uri="{28A0092B-C50C-407E-A947-70E740481C1C}">
                <a14:useLocalDpi xmlns:a14="http://schemas.microsoft.com/office/drawing/2010/main" val="0"/>
              </a:ext>
            </a:extLst>
          </a:blip>
          <a:srcRect/>
          <a:stretch/>
        </p:blipFill>
        <p:spPr>
          <a:xfrm>
            <a:off x="9982200" y="4681728"/>
            <a:ext cx="2176272" cy="2176272"/>
          </a:xfrm>
          <a:prstGeom prst="rect">
            <a:avLst/>
          </a:prstGeom>
        </p:spPr>
      </p:pic>
      <p:pic>
        <p:nvPicPr>
          <p:cNvPr id="7" name="Picture 6">
            <a:extLst>
              <a:ext uri="{FF2B5EF4-FFF2-40B4-BE49-F238E27FC236}">
                <a16:creationId xmlns:a16="http://schemas.microsoft.com/office/drawing/2014/main" id="{8F9DCFDB-704E-6708-035F-12A9EE82D2E7}"/>
              </a:ext>
              <a:ext uri="{C183D7F6-B498-43B3-948B-1728B52AA6E4}">
                <adec:decorative xmlns:adec="http://schemas.microsoft.com/office/drawing/2017/decorative" val="1"/>
              </a:ext>
            </a:extLst>
          </p:cNvPr>
          <p:cNvPicPr>
            <a:picLocks noChangeAspect="1"/>
          </p:cNvPicPr>
          <p:nvPr userDrawn="1"/>
        </p:nvPicPr>
        <p:blipFill>
          <a:blip r:embed="rId15">
            <a:alphaModFix amt="18000"/>
            <a:extLst>
              <a:ext uri="{BEBA8EAE-BF5A-486C-A8C5-ECC9F3942E4B}">
                <a14:imgProps xmlns:a14="http://schemas.microsoft.com/office/drawing/2010/main">
                  <a14:imgLayer r:embed="rId16">
                    <a14:imgEffect>
                      <a14:brightnessContrast bright="100000" contrast="-10000"/>
                    </a14:imgEffect>
                  </a14:imgLayer>
                </a14:imgProps>
              </a:ext>
              <a:ext uri="{28A0092B-C50C-407E-A947-70E740481C1C}">
                <a14:useLocalDpi xmlns:a14="http://schemas.microsoft.com/office/drawing/2010/main" val="0"/>
              </a:ext>
            </a:extLst>
          </a:blip>
          <a:srcRect/>
          <a:stretch/>
        </p:blipFill>
        <p:spPr>
          <a:xfrm>
            <a:off x="9982200" y="4681728"/>
            <a:ext cx="2176272" cy="2176272"/>
          </a:xfrm>
          <a:prstGeom prst="rect">
            <a:avLst/>
          </a:prstGeom>
        </p:spPr>
      </p:pic>
    </p:spTree>
    <p:extLst>
      <p:ext uri="{BB962C8B-B14F-4D97-AF65-F5344CB8AC3E}">
        <p14:creationId xmlns:p14="http://schemas.microsoft.com/office/powerpoint/2010/main" val="2157933582"/>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6" r:id="rId9"/>
    <p:sldLayoutId id="2147483737" r:id="rId10"/>
    <p:sldLayoutId id="2147483738" r:id="rId11"/>
    <p:sldLayoutId id="2147483735" r:id="rId12"/>
  </p:sldLayoutIdLst>
  <p:txStyles>
    <p:titleStyle>
      <a:lvl1pPr algn="l" defTabSz="914400" rtl="0" eaLnBrk="1" latinLnBrk="0" hangingPunct="1">
        <a:lnSpc>
          <a:spcPct val="90000"/>
        </a:lnSpc>
        <a:spcBef>
          <a:spcPct val="0"/>
        </a:spcBef>
        <a:buNone/>
        <a:defRPr sz="4800" b="1" kern="1200" cap="small" baseline="0">
          <a:solidFill>
            <a:schemeClr val="tx1"/>
          </a:solidFill>
          <a:latin typeface="Bahnschrift SemiCondense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Bahnschrift SemiBold SemiConden"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1EF1-F6C1-28BD-9AD1-D724E1129562}"/>
              </a:ext>
            </a:extLst>
          </p:cNvPr>
          <p:cNvSpPr>
            <a:spLocks noGrp="1"/>
          </p:cNvSpPr>
          <p:nvPr>
            <p:ph type="ctrTitle"/>
          </p:nvPr>
        </p:nvSpPr>
        <p:spPr/>
        <p:txBody>
          <a:bodyPr/>
          <a:lstStyle/>
          <a:p>
            <a:r>
              <a:rPr lang="en-US" dirty="0"/>
              <a:t>New Features for LBPD</a:t>
            </a:r>
          </a:p>
        </p:txBody>
      </p:sp>
      <p:sp>
        <p:nvSpPr>
          <p:cNvPr id="3" name="Subtitle 2">
            <a:extLst>
              <a:ext uri="{FF2B5EF4-FFF2-40B4-BE49-F238E27FC236}">
                <a16:creationId xmlns:a16="http://schemas.microsoft.com/office/drawing/2014/main" id="{821C13B2-2CA7-51F4-740E-B558F5708D8B}"/>
              </a:ext>
            </a:extLst>
          </p:cNvPr>
          <p:cNvSpPr>
            <a:spLocks noGrp="1"/>
          </p:cNvSpPr>
          <p:nvPr>
            <p:ph type="subTitle" idx="1"/>
          </p:nvPr>
        </p:nvSpPr>
        <p:spPr/>
        <p:txBody>
          <a:bodyPr/>
          <a:lstStyle/>
          <a:p>
            <a:r>
              <a:rPr lang="en-US" dirty="0"/>
              <a:t>7.8.15 – 7.8.26</a:t>
            </a:r>
          </a:p>
          <a:p>
            <a:r>
              <a:rPr lang="en-US" dirty="0"/>
              <a:t>Katy Patrick – </a:t>
            </a:r>
            <a:br>
              <a:rPr lang="en-US" dirty="0"/>
            </a:br>
            <a:r>
              <a:rPr lang="en-US" dirty="0"/>
              <a:t>Technical Writer, Keystone Systems</a:t>
            </a:r>
          </a:p>
        </p:txBody>
      </p:sp>
      <p:pic>
        <p:nvPicPr>
          <p:cNvPr id="9" name="Picture 8" descr="#KLAS UC 2025 conference logo">
            <a:extLst>
              <a:ext uri="{FF2B5EF4-FFF2-40B4-BE49-F238E27FC236}">
                <a16:creationId xmlns:a16="http://schemas.microsoft.com/office/drawing/2014/main" id="{673E4C63-FCD9-0884-2F41-F2AFD56D7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889" y="4681728"/>
            <a:ext cx="2176272" cy="2176272"/>
          </a:xfrm>
          <a:prstGeom prst="rect">
            <a:avLst/>
          </a:prstGeom>
        </p:spPr>
      </p:pic>
    </p:spTree>
    <p:extLst>
      <p:ext uri="{BB962C8B-B14F-4D97-AF65-F5344CB8AC3E}">
        <p14:creationId xmlns:p14="http://schemas.microsoft.com/office/powerpoint/2010/main" val="1017301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18757-4F3E-7C3E-6930-65335CE60F1E}"/>
              </a:ext>
            </a:extLst>
          </p:cNvPr>
          <p:cNvSpPr>
            <a:spLocks noGrp="1"/>
          </p:cNvSpPr>
          <p:nvPr>
            <p:ph type="title"/>
          </p:nvPr>
        </p:nvSpPr>
        <p:spPr/>
        <p:txBody>
          <a:bodyPr/>
          <a:lstStyle/>
          <a:p>
            <a:r>
              <a:rPr lang="en-US" dirty="0"/>
              <a:t>Patron – Empty module bug</a:t>
            </a:r>
          </a:p>
        </p:txBody>
      </p:sp>
      <p:sp>
        <p:nvSpPr>
          <p:cNvPr id="3" name="Content Placeholder 2">
            <a:extLst>
              <a:ext uri="{FF2B5EF4-FFF2-40B4-BE49-F238E27FC236}">
                <a16:creationId xmlns:a16="http://schemas.microsoft.com/office/drawing/2014/main" id="{32885F60-7609-C1BF-8453-C908E29D58EE}"/>
              </a:ext>
            </a:extLst>
          </p:cNvPr>
          <p:cNvSpPr>
            <a:spLocks noGrp="1"/>
          </p:cNvSpPr>
          <p:nvPr>
            <p:ph idx="1"/>
          </p:nvPr>
        </p:nvSpPr>
        <p:spPr/>
        <p:txBody>
          <a:bodyPr/>
          <a:lstStyle/>
          <a:p>
            <a:r>
              <a:rPr lang="en-US" dirty="0"/>
              <a:t>Where did my patrons go?! </a:t>
            </a:r>
          </a:p>
          <a:p>
            <a:pPr lvl="1"/>
            <a:r>
              <a:rPr lang="en-US" dirty="0"/>
              <a:t>KLAS needs 1 blank </a:t>
            </a:r>
            <a:r>
              <a:rPr lang="en-US" dirty="0" err="1"/>
              <a:t>PatSearchResults</a:t>
            </a:r>
            <a:r>
              <a:rPr lang="en-US" dirty="0"/>
              <a:t> record to display and move between records in the module</a:t>
            </a:r>
          </a:p>
          <a:p>
            <a:pPr lvl="1"/>
            <a:r>
              <a:rPr lang="en-US" dirty="0"/>
              <a:t>A minor change unexpectedly caused adding or deleting a patron to </a:t>
            </a:r>
            <a:r>
              <a:rPr lang="en-US" b="1" dirty="0"/>
              <a:t>also </a:t>
            </a:r>
            <a:r>
              <a:rPr lang="en-US" dirty="0"/>
              <a:t>add/delete this record</a:t>
            </a:r>
          </a:p>
          <a:p>
            <a:pPr lvl="1"/>
            <a:r>
              <a:rPr lang="en-US" dirty="0"/>
              <a:t>KLAS now auto-restores this record if needed</a:t>
            </a:r>
          </a:p>
          <a:p>
            <a:pPr lvl="1"/>
            <a:r>
              <a:rPr lang="en-US" dirty="0"/>
              <a:t>Logging added to catch anything that removes it</a:t>
            </a:r>
          </a:p>
        </p:txBody>
      </p:sp>
    </p:spTree>
    <p:extLst>
      <p:ext uri="{BB962C8B-B14F-4D97-AF65-F5344CB8AC3E}">
        <p14:creationId xmlns:p14="http://schemas.microsoft.com/office/powerpoint/2010/main" val="556405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1424-ACDA-E90E-4B7F-BE425205C20C}"/>
              </a:ext>
            </a:extLst>
          </p:cNvPr>
          <p:cNvSpPr>
            <a:spLocks noGrp="1"/>
          </p:cNvSpPr>
          <p:nvPr>
            <p:ph type="title"/>
          </p:nvPr>
        </p:nvSpPr>
        <p:spPr/>
        <p:txBody>
          <a:bodyPr/>
          <a:lstStyle/>
          <a:p>
            <a:r>
              <a:rPr lang="en-US" dirty="0"/>
              <a:t>PIMMS</a:t>
            </a:r>
          </a:p>
        </p:txBody>
      </p:sp>
      <p:sp>
        <p:nvSpPr>
          <p:cNvPr id="3" name="Content Placeholder 2">
            <a:extLst>
              <a:ext uri="{FF2B5EF4-FFF2-40B4-BE49-F238E27FC236}">
                <a16:creationId xmlns:a16="http://schemas.microsoft.com/office/drawing/2014/main" id="{0CDD3786-0680-E28B-9A15-A4A4C5D77FE6}"/>
              </a:ext>
            </a:extLst>
          </p:cNvPr>
          <p:cNvSpPr>
            <a:spLocks noGrp="1"/>
          </p:cNvSpPr>
          <p:nvPr>
            <p:ph idx="1"/>
          </p:nvPr>
        </p:nvSpPr>
        <p:spPr/>
        <p:txBody>
          <a:bodyPr/>
          <a:lstStyle/>
          <a:p>
            <a:r>
              <a:rPr lang="en-US" dirty="0"/>
              <a:t>PIMMS now uses an authentication token</a:t>
            </a:r>
          </a:p>
          <a:p>
            <a:r>
              <a:rPr lang="en-US" dirty="0"/>
              <a:t>Properties’ Notes now transfer</a:t>
            </a:r>
          </a:p>
          <a:p>
            <a:r>
              <a:rPr lang="en-US" dirty="0"/>
              <a:t>Institution accounts with an Email now sync First &amp; Last Name from the contact note </a:t>
            </a:r>
          </a:p>
          <a:p>
            <a:r>
              <a:rPr lang="en-US" dirty="0"/>
              <a:t>When looking up the PIMMS Circ ID to transfer a patron, KLAS now compares the statuses</a:t>
            </a:r>
          </a:p>
          <a:p>
            <a:r>
              <a:rPr lang="en-US" dirty="0"/>
              <a:t>The re-sync now checks whether a patron is a Repair Agency</a:t>
            </a:r>
          </a:p>
        </p:txBody>
      </p:sp>
    </p:spTree>
    <p:extLst>
      <p:ext uri="{BB962C8B-B14F-4D97-AF65-F5344CB8AC3E}">
        <p14:creationId xmlns:p14="http://schemas.microsoft.com/office/powerpoint/2010/main" val="146722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D1BC5-EF8E-106C-A352-7516B0DA3D71}"/>
              </a:ext>
            </a:extLst>
          </p:cNvPr>
          <p:cNvSpPr>
            <a:spLocks noGrp="1"/>
          </p:cNvSpPr>
          <p:nvPr>
            <p:ph type="title"/>
          </p:nvPr>
        </p:nvSpPr>
        <p:spPr/>
        <p:txBody>
          <a:bodyPr/>
          <a:lstStyle/>
          <a:p>
            <a:r>
              <a:rPr lang="en-US" dirty="0"/>
              <a:t>PIMMS Status</a:t>
            </a:r>
          </a:p>
        </p:txBody>
      </p:sp>
      <p:sp>
        <p:nvSpPr>
          <p:cNvPr id="3" name="Content Placeholder 2">
            <a:extLst>
              <a:ext uri="{FF2B5EF4-FFF2-40B4-BE49-F238E27FC236}">
                <a16:creationId xmlns:a16="http://schemas.microsoft.com/office/drawing/2014/main" id="{4092CDCB-D1DC-8579-1CD5-1589C1A2C494}"/>
              </a:ext>
            </a:extLst>
          </p:cNvPr>
          <p:cNvSpPr>
            <a:spLocks noGrp="1"/>
          </p:cNvSpPr>
          <p:nvPr>
            <p:ph idx="1"/>
          </p:nvPr>
        </p:nvSpPr>
        <p:spPr/>
        <p:txBody>
          <a:bodyPr/>
          <a:lstStyle/>
          <a:p>
            <a:r>
              <a:rPr lang="en-US" dirty="0"/>
              <a:t>PIMMS </a:t>
            </a:r>
            <a:r>
              <a:rPr lang="en-US" dirty="0">
                <a:solidFill>
                  <a:schemeClr val="accent3">
                    <a:lumMod val="60000"/>
                    <a:lumOff val="40000"/>
                  </a:schemeClr>
                </a:solidFill>
              </a:rPr>
              <a:t>Deleted</a:t>
            </a:r>
            <a:r>
              <a:rPr lang="en-US" dirty="0"/>
              <a:t> status can now be updated!</a:t>
            </a:r>
          </a:p>
        </p:txBody>
      </p:sp>
      <p:pic>
        <p:nvPicPr>
          <p:cNvPr id="5" name="Picture 4" descr="The PIMMS tab ctrl-2 with the location of the Patron Status marked. It is 19 tabs from the initial Circulation ID field, which is the third section of the screen visually. Patron Status is a combo-box, here set to D / Delete.">
            <a:extLst>
              <a:ext uri="{FF2B5EF4-FFF2-40B4-BE49-F238E27FC236}">
                <a16:creationId xmlns:a16="http://schemas.microsoft.com/office/drawing/2014/main" id="{03C010B3-CE8E-FFA8-6019-547575706589}"/>
              </a:ext>
            </a:extLst>
          </p:cNvPr>
          <p:cNvPicPr>
            <a:picLocks noChangeAspect="1"/>
          </p:cNvPicPr>
          <p:nvPr/>
        </p:nvPicPr>
        <p:blipFill>
          <a:blip r:embed="rId3"/>
          <a:stretch>
            <a:fillRect/>
          </a:stretch>
        </p:blipFill>
        <p:spPr>
          <a:xfrm>
            <a:off x="838200" y="2550647"/>
            <a:ext cx="9256650" cy="3459382"/>
          </a:xfrm>
          <a:prstGeom prst="rect">
            <a:avLst/>
          </a:prstGeom>
        </p:spPr>
      </p:pic>
      <p:sp>
        <p:nvSpPr>
          <p:cNvPr id="6" name="Oval 5">
            <a:extLst>
              <a:ext uri="{FF2B5EF4-FFF2-40B4-BE49-F238E27FC236}">
                <a16:creationId xmlns:a16="http://schemas.microsoft.com/office/drawing/2014/main" id="{DDC60AD8-7898-34B0-1823-51F899883AD2}"/>
              </a:ext>
              <a:ext uri="{C183D7F6-B498-43B3-948B-1728B52AA6E4}">
                <adec:decorative xmlns:adec="http://schemas.microsoft.com/office/drawing/2017/decorative" val="1"/>
              </a:ext>
            </a:extLst>
          </p:cNvPr>
          <p:cNvSpPr/>
          <p:nvPr/>
        </p:nvSpPr>
        <p:spPr>
          <a:xfrm>
            <a:off x="5281448" y="3846785"/>
            <a:ext cx="1954924" cy="614857"/>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77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360-3237-9331-5140-F93EA8D77BCF}"/>
              </a:ext>
            </a:extLst>
          </p:cNvPr>
          <p:cNvSpPr>
            <a:spLocks noGrp="1"/>
          </p:cNvSpPr>
          <p:nvPr>
            <p:ph type="title"/>
          </p:nvPr>
        </p:nvSpPr>
        <p:spPr/>
        <p:txBody>
          <a:bodyPr/>
          <a:lstStyle/>
          <a:p>
            <a:r>
              <a:rPr lang="en-US" dirty="0"/>
              <a:t>Serials – </a:t>
            </a:r>
            <a:r>
              <a:rPr lang="en-US" dirty="0" err="1"/>
              <a:t>MoC</a:t>
            </a:r>
            <a:r>
              <a:rPr lang="en-US" dirty="0"/>
              <a:t> Duplication effects</a:t>
            </a:r>
          </a:p>
        </p:txBody>
      </p:sp>
      <p:sp>
        <p:nvSpPr>
          <p:cNvPr id="3" name="Content Placeholder 2">
            <a:extLst>
              <a:ext uri="{FF2B5EF4-FFF2-40B4-BE49-F238E27FC236}">
                <a16:creationId xmlns:a16="http://schemas.microsoft.com/office/drawing/2014/main" id="{E7800BD2-383C-8393-F8B3-CFBD86218FBC}"/>
              </a:ext>
            </a:extLst>
          </p:cNvPr>
          <p:cNvSpPr>
            <a:spLocks noGrp="1"/>
          </p:cNvSpPr>
          <p:nvPr>
            <p:ph idx="1"/>
          </p:nvPr>
        </p:nvSpPr>
        <p:spPr/>
        <p:txBody>
          <a:bodyPr/>
          <a:lstStyle/>
          <a:p>
            <a:r>
              <a:rPr lang="en-US" dirty="0"/>
              <a:t>NLS Circ Statistics Report updated accordingly</a:t>
            </a:r>
          </a:p>
          <a:p>
            <a:r>
              <a:rPr lang="en-US" dirty="0" err="1"/>
              <a:t>MoC</a:t>
            </a:r>
            <a:r>
              <a:rPr lang="en-US" dirty="0"/>
              <a:t> </a:t>
            </a:r>
            <a:r>
              <a:rPr lang="en-US" dirty="0" err="1"/>
              <a:t>eDoc</a:t>
            </a:r>
            <a:r>
              <a:rPr lang="en-US" dirty="0"/>
              <a:t> Sync now ignores deleted Serials</a:t>
            </a:r>
          </a:p>
          <a:p>
            <a:r>
              <a:rPr lang="en-US" dirty="0" err="1"/>
              <a:t>MoC</a:t>
            </a:r>
            <a:r>
              <a:rPr lang="en-US" dirty="0"/>
              <a:t> Sync no longer re-creates deleted Issues</a:t>
            </a:r>
          </a:p>
          <a:p>
            <a:r>
              <a:rPr lang="en-US" dirty="0" err="1"/>
              <a:t>CallNum</a:t>
            </a:r>
            <a:r>
              <a:rPr lang="en-US" dirty="0"/>
              <a:t> character limit &amp; display expanded</a:t>
            </a:r>
          </a:p>
        </p:txBody>
      </p:sp>
    </p:spTree>
    <p:extLst>
      <p:ext uri="{BB962C8B-B14F-4D97-AF65-F5344CB8AC3E}">
        <p14:creationId xmlns:p14="http://schemas.microsoft.com/office/powerpoint/2010/main" val="209988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2DA2E-188B-8E58-D34D-2B1A961FD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C4997A-21E7-76E9-85BD-18121CF178EE}"/>
              </a:ext>
            </a:extLst>
          </p:cNvPr>
          <p:cNvSpPr>
            <a:spLocks noGrp="1"/>
          </p:cNvSpPr>
          <p:nvPr>
            <p:ph type="title"/>
          </p:nvPr>
        </p:nvSpPr>
        <p:spPr/>
        <p:txBody>
          <a:bodyPr/>
          <a:lstStyle/>
          <a:p>
            <a:r>
              <a:rPr lang="en-US" dirty="0"/>
              <a:t>Serials – Improvements</a:t>
            </a:r>
          </a:p>
        </p:txBody>
      </p:sp>
      <p:sp>
        <p:nvSpPr>
          <p:cNvPr id="3" name="Content Placeholder 2">
            <a:extLst>
              <a:ext uri="{FF2B5EF4-FFF2-40B4-BE49-F238E27FC236}">
                <a16:creationId xmlns:a16="http://schemas.microsoft.com/office/drawing/2014/main" id="{42AA7460-BF76-242B-2984-12B5575F9483}"/>
              </a:ext>
            </a:extLst>
          </p:cNvPr>
          <p:cNvSpPr>
            <a:spLocks noGrp="1"/>
          </p:cNvSpPr>
          <p:nvPr>
            <p:ph idx="1"/>
          </p:nvPr>
        </p:nvSpPr>
        <p:spPr/>
        <p:txBody>
          <a:bodyPr/>
          <a:lstStyle/>
          <a:p>
            <a:r>
              <a:rPr lang="en-US" dirty="0"/>
              <a:t>Pub / Publication Serial Type excluded from updating Last Served date</a:t>
            </a:r>
          </a:p>
          <a:p>
            <a:r>
              <a:rPr lang="en-US" dirty="0"/>
              <a:t>Service Subscription/Seed Serial no longer delete manually-added Reserves</a:t>
            </a:r>
          </a:p>
          <a:p>
            <a:r>
              <a:rPr lang="en-US" dirty="0"/>
              <a:t>Batch Cancel/Substitute Subscription program</a:t>
            </a:r>
          </a:p>
          <a:p>
            <a:r>
              <a:rPr lang="en-US" dirty="0"/>
              <a:t>When a Subscription is deleted, Reserves for issues of that serial are deleted with it</a:t>
            </a:r>
          </a:p>
        </p:txBody>
      </p:sp>
    </p:spTree>
    <p:extLst>
      <p:ext uri="{BB962C8B-B14F-4D97-AF65-F5344CB8AC3E}">
        <p14:creationId xmlns:p14="http://schemas.microsoft.com/office/powerpoint/2010/main" val="30595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8B6E-45EF-4381-8BB2-173DECFE1382}"/>
              </a:ext>
            </a:extLst>
          </p:cNvPr>
          <p:cNvSpPr>
            <a:spLocks noGrp="1"/>
          </p:cNvSpPr>
          <p:nvPr>
            <p:ph type="title"/>
          </p:nvPr>
        </p:nvSpPr>
        <p:spPr/>
        <p:txBody>
          <a:bodyPr/>
          <a:lstStyle/>
          <a:p>
            <a:r>
              <a:rPr lang="en-US" dirty="0"/>
              <a:t>Serials – Bug Fixes</a:t>
            </a:r>
          </a:p>
        </p:txBody>
      </p:sp>
      <p:sp>
        <p:nvSpPr>
          <p:cNvPr id="3" name="Content Placeholder 2">
            <a:extLst>
              <a:ext uri="{FF2B5EF4-FFF2-40B4-BE49-F238E27FC236}">
                <a16:creationId xmlns:a16="http://schemas.microsoft.com/office/drawing/2014/main" id="{D6AC9A44-3A60-45CE-58C2-6A892FBBC23F}"/>
              </a:ext>
            </a:extLst>
          </p:cNvPr>
          <p:cNvSpPr>
            <a:spLocks noGrp="1"/>
          </p:cNvSpPr>
          <p:nvPr>
            <p:ph idx="1"/>
          </p:nvPr>
        </p:nvSpPr>
        <p:spPr>
          <a:xfrm>
            <a:off x="838200" y="1690688"/>
            <a:ext cx="10922876" cy="4665662"/>
          </a:xfrm>
        </p:spPr>
        <p:txBody>
          <a:bodyPr/>
          <a:lstStyle/>
          <a:p>
            <a:r>
              <a:rPr lang="en-US" dirty="0"/>
              <a:t>Batch Seed Serials fixes</a:t>
            </a:r>
          </a:p>
          <a:p>
            <a:r>
              <a:rPr lang="en-US" dirty="0"/>
              <a:t>Service Subscription uses Serving library’s limits</a:t>
            </a:r>
          </a:p>
          <a:p>
            <a:r>
              <a:rPr lang="en-US" dirty="0"/>
              <a:t>eDocs tab can display more than 50 rows</a:t>
            </a:r>
          </a:p>
          <a:p>
            <a:r>
              <a:rPr lang="en-US" dirty="0"/>
              <a:t>No longer Reserves all Issues if KLAS can’t calculate Retention</a:t>
            </a:r>
          </a:p>
          <a:p>
            <a:r>
              <a:rPr lang="en-US" dirty="0"/>
              <a:t>Fill Queue fixes</a:t>
            </a:r>
          </a:p>
        </p:txBody>
      </p:sp>
    </p:spTree>
    <p:extLst>
      <p:ext uri="{BB962C8B-B14F-4D97-AF65-F5344CB8AC3E}">
        <p14:creationId xmlns:p14="http://schemas.microsoft.com/office/powerpoint/2010/main" val="158696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73E2-A9B9-4E26-3B05-77F04D1784C3}"/>
              </a:ext>
            </a:extLst>
          </p:cNvPr>
          <p:cNvSpPr>
            <a:spLocks noGrp="1"/>
          </p:cNvSpPr>
          <p:nvPr>
            <p:ph type="title"/>
          </p:nvPr>
        </p:nvSpPr>
        <p:spPr/>
        <p:txBody>
          <a:bodyPr/>
          <a:lstStyle/>
          <a:p>
            <a:r>
              <a:rPr lang="en-US" dirty="0"/>
              <a:t>Serials Maintenance</a:t>
            </a:r>
          </a:p>
        </p:txBody>
      </p:sp>
      <p:sp>
        <p:nvSpPr>
          <p:cNvPr id="3" name="Content Placeholder 2">
            <a:extLst>
              <a:ext uri="{FF2B5EF4-FFF2-40B4-BE49-F238E27FC236}">
                <a16:creationId xmlns:a16="http://schemas.microsoft.com/office/drawing/2014/main" id="{D7476D0C-235C-2B48-C4E0-9FE6B8C1463D}"/>
              </a:ext>
            </a:extLst>
          </p:cNvPr>
          <p:cNvSpPr>
            <a:spLocks noGrp="1"/>
          </p:cNvSpPr>
          <p:nvPr>
            <p:ph idx="1"/>
          </p:nvPr>
        </p:nvSpPr>
        <p:spPr/>
        <p:txBody>
          <a:bodyPr/>
          <a:lstStyle/>
          <a:p>
            <a:r>
              <a:rPr lang="en-US" dirty="0"/>
              <a:t>Medium cannot change if title is already in Orders and/or Service Queues</a:t>
            </a:r>
          </a:p>
          <a:p>
            <a:endParaRPr lang="en-US" dirty="0"/>
          </a:p>
        </p:txBody>
      </p:sp>
      <p:pic>
        <p:nvPicPr>
          <p:cNvPr id="4" name="Picture 3">
            <a:extLst>
              <a:ext uri="{FF2B5EF4-FFF2-40B4-BE49-F238E27FC236}">
                <a16:creationId xmlns:a16="http://schemas.microsoft.com/office/drawing/2014/main" id="{646BDB65-2081-7147-2652-AC7763C613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6444">
            <a:off x="3465815" y="3231268"/>
            <a:ext cx="5260367" cy="1177044"/>
          </a:xfrm>
          <a:prstGeom prst="rect">
            <a:avLst/>
          </a:prstGeom>
        </p:spPr>
      </p:pic>
    </p:spTree>
    <p:extLst>
      <p:ext uri="{BB962C8B-B14F-4D97-AF65-F5344CB8AC3E}">
        <p14:creationId xmlns:p14="http://schemas.microsoft.com/office/powerpoint/2010/main" val="10490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992A8-C07C-6EB1-DBA4-29ABBF30A026}"/>
              </a:ext>
            </a:extLst>
          </p:cNvPr>
          <p:cNvSpPr>
            <a:spLocks noGrp="1"/>
          </p:cNvSpPr>
          <p:nvPr>
            <p:ph type="title"/>
          </p:nvPr>
        </p:nvSpPr>
        <p:spPr/>
        <p:txBody>
          <a:bodyPr/>
          <a:lstStyle/>
          <a:p>
            <a:r>
              <a:rPr lang="en-US" dirty="0"/>
              <a:t>Catalog</a:t>
            </a:r>
          </a:p>
        </p:txBody>
      </p:sp>
      <p:sp>
        <p:nvSpPr>
          <p:cNvPr id="3" name="Content Placeholder 2">
            <a:extLst>
              <a:ext uri="{FF2B5EF4-FFF2-40B4-BE49-F238E27FC236}">
                <a16:creationId xmlns:a16="http://schemas.microsoft.com/office/drawing/2014/main" id="{56DE2B1F-B4B6-4FE1-A878-F271F40ED608}"/>
              </a:ext>
            </a:extLst>
          </p:cNvPr>
          <p:cNvSpPr>
            <a:spLocks noGrp="1"/>
          </p:cNvSpPr>
          <p:nvPr>
            <p:ph idx="1"/>
          </p:nvPr>
        </p:nvSpPr>
        <p:spPr/>
        <p:txBody>
          <a:bodyPr/>
          <a:lstStyle/>
          <a:p>
            <a:r>
              <a:rPr lang="en-US" dirty="0"/>
              <a:t>Chasing performance issues at certain libraries</a:t>
            </a:r>
          </a:p>
          <a:p>
            <a:pPr lvl="1"/>
            <a:r>
              <a:rPr lang="en-US" dirty="0"/>
              <a:t>Some small adjustments behind-the-screen have already been made, more in progress.</a:t>
            </a:r>
          </a:p>
          <a:p>
            <a:pPr lvl="1"/>
            <a:r>
              <a:rPr lang="en-US" dirty="0"/>
              <a:t>Is your catalog crashing? Slower than molasses? Please tell us!</a:t>
            </a:r>
          </a:p>
        </p:txBody>
      </p:sp>
    </p:spTree>
    <p:extLst>
      <p:ext uri="{BB962C8B-B14F-4D97-AF65-F5344CB8AC3E}">
        <p14:creationId xmlns:p14="http://schemas.microsoft.com/office/powerpoint/2010/main" val="2144556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FCE7-F657-2839-CFDA-5B5C7CCDC8DE}"/>
              </a:ext>
            </a:extLst>
          </p:cNvPr>
          <p:cNvSpPr>
            <a:spLocks noGrp="1"/>
          </p:cNvSpPr>
          <p:nvPr>
            <p:ph type="title"/>
          </p:nvPr>
        </p:nvSpPr>
        <p:spPr/>
        <p:txBody>
          <a:bodyPr/>
          <a:lstStyle/>
          <a:p>
            <a:r>
              <a:rPr lang="en-US" dirty="0"/>
              <a:t>Circulation</a:t>
            </a:r>
          </a:p>
        </p:txBody>
      </p:sp>
      <p:sp>
        <p:nvSpPr>
          <p:cNvPr id="3" name="Content Placeholder 2">
            <a:extLst>
              <a:ext uri="{FF2B5EF4-FFF2-40B4-BE49-F238E27FC236}">
                <a16:creationId xmlns:a16="http://schemas.microsoft.com/office/drawing/2014/main" id="{1FA3013D-F500-9699-B473-6A01BE7471D9}"/>
              </a:ext>
            </a:extLst>
          </p:cNvPr>
          <p:cNvSpPr>
            <a:spLocks noGrp="1"/>
          </p:cNvSpPr>
          <p:nvPr>
            <p:ph idx="1"/>
          </p:nvPr>
        </p:nvSpPr>
        <p:spPr/>
        <p:txBody>
          <a:bodyPr/>
          <a:lstStyle/>
          <a:p>
            <a:r>
              <a:rPr lang="en-US" dirty="0"/>
              <a:t>Batch Check-in directory fix</a:t>
            </a:r>
          </a:p>
          <a:p>
            <a:r>
              <a:rPr lang="en-US" dirty="0"/>
              <a:t>Mail Card improvements</a:t>
            </a:r>
          </a:p>
          <a:p>
            <a:pPr lvl="1"/>
            <a:r>
              <a:rPr lang="en-US" dirty="0"/>
              <a:t>support for addresses outside of USA</a:t>
            </a:r>
          </a:p>
          <a:p>
            <a:pPr lvl="1"/>
            <a:r>
              <a:rPr lang="en-US" dirty="0"/>
              <a:t>Issue Name prints appropriately</a:t>
            </a:r>
          </a:p>
        </p:txBody>
      </p:sp>
    </p:spTree>
    <p:extLst>
      <p:ext uri="{BB962C8B-B14F-4D97-AF65-F5344CB8AC3E}">
        <p14:creationId xmlns:p14="http://schemas.microsoft.com/office/powerpoint/2010/main" val="1439600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6B11-432C-47F1-2CF5-6AC7C2A48E62}"/>
              </a:ext>
            </a:extLst>
          </p:cNvPr>
          <p:cNvSpPr>
            <a:spLocks noGrp="1"/>
          </p:cNvSpPr>
          <p:nvPr>
            <p:ph type="title"/>
          </p:nvPr>
        </p:nvSpPr>
        <p:spPr/>
        <p:txBody>
          <a:bodyPr/>
          <a:lstStyle/>
          <a:p>
            <a:r>
              <a:rPr lang="en-US" dirty="0"/>
              <a:t>Patron Service Queues &amp; Orders</a:t>
            </a:r>
          </a:p>
        </p:txBody>
      </p:sp>
      <p:sp>
        <p:nvSpPr>
          <p:cNvPr id="3" name="Content Placeholder 2">
            <a:extLst>
              <a:ext uri="{FF2B5EF4-FFF2-40B4-BE49-F238E27FC236}">
                <a16:creationId xmlns:a16="http://schemas.microsoft.com/office/drawing/2014/main" id="{029F9670-312F-CB01-EF20-E68720229B6C}"/>
              </a:ext>
            </a:extLst>
          </p:cNvPr>
          <p:cNvSpPr>
            <a:spLocks noGrp="1"/>
          </p:cNvSpPr>
          <p:nvPr>
            <p:ph idx="1"/>
          </p:nvPr>
        </p:nvSpPr>
        <p:spPr/>
        <p:txBody>
          <a:bodyPr/>
          <a:lstStyle/>
          <a:p>
            <a:r>
              <a:rPr lang="en-US" dirty="0" err="1"/>
              <a:t>HasNow</a:t>
            </a:r>
            <a:r>
              <a:rPr lang="en-US" dirty="0"/>
              <a:t>/</a:t>
            </a:r>
            <a:r>
              <a:rPr lang="en-US" dirty="0" err="1"/>
              <a:t>HasHad</a:t>
            </a:r>
            <a:r>
              <a:rPr lang="en-US" dirty="0"/>
              <a:t> checking</a:t>
            </a:r>
          </a:p>
          <a:p>
            <a:pPr lvl="1"/>
            <a:r>
              <a:rPr lang="en-US" dirty="0"/>
              <a:t>Fixed a </a:t>
            </a:r>
            <a:r>
              <a:rPr lang="en-US" dirty="0" err="1"/>
              <a:t>HasNow</a:t>
            </a:r>
            <a:r>
              <a:rPr lang="en-US" dirty="0"/>
              <a:t> check against Pending Orders</a:t>
            </a:r>
          </a:p>
          <a:p>
            <a:pPr lvl="1"/>
            <a:r>
              <a:rPr lang="en-US" dirty="0"/>
              <a:t>Completed Orders excluded from </a:t>
            </a:r>
            <a:r>
              <a:rPr lang="en-US" dirty="0" err="1"/>
              <a:t>HasNow</a:t>
            </a:r>
            <a:r>
              <a:rPr lang="en-US" dirty="0"/>
              <a:t> check</a:t>
            </a:r>
          </a:p>
          <a:p>
            <a:pPr lvl="1"/>
            <a:r>
              <a:rPr lang="en-US" dirty="0"/>
              <a:t>Checks are now all Issue-level, not Serial-level</a:t>
            </a:r>
          </a:p>
          <a:p>
            <a:r>
              <a:rPr lang="en-US" dirty="0"/>
              <a:t>Order Medium checks fixed to ignore Initial Titles</a:t>
            </a:r>
          </a:p>
          <a:p>
            <a:pPr lvl="1"/>
            <a:r>
              <a:rPr lang="en-US" dirty="0"/>
              <a:t>At Assignment, Checkout</a:t>
            </a:r>
          </a:p>
        </p:txBody>
      </p:sp>
    </p:spTree>
    <p:extLst>
      <p:ext uri="{BB962C8B-B14F-4D97-AF65-F5344CB8AC3E}">
        <p14:creationId xmlns:p14="http://schemas.microsoft.com/office/powerpoint/2010/main" val="3829263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E00DC-F05F-CA4F-D12A-16F316B56274}"/>
              </a:ext>
            </a:extLst>
          </p:cNvPr>
          <p:cNvSpPr>
            <a:spLocks noGrp="1"/>
          </p:cNvSpPr>
          <p:nvPr>
            <p:ph type="title"/>
          </p:nvPr>
        </p:nvSpPr>
        <p:spPr>
          <a:xfrm>
            <a:off x="838200" y="365124"/>
            <a:ext cx="10515600" cy="1325880"/>
          </a:xfrm>
        </p:spPr>
        <p:txBody>
          <a:bodyPr/>
          <a:lstStyle/>
          <a:p>
            <a:r>
              <a:rPr lang="en-US" dirty="0"/>
              <a:t>Agenda</a:t>
            </a:r>
          </a:p>
        </p:txBody>
      </p:sp>
      <p:sp>
        <p:nvSpPr>
          <p:cNvPr id="2" name="Content Placeholder 1">
            <a:extLst>
              <a:ext uri="{FF2B5EF4-FFF2-40B4-BE49-F238E27FC236}">
                <a16:creationId xmlns:a16="http://schemas.microsoft.com/office/drawing/2014/main" id="{BC9FD4F9-2261-BD21-675D-55E90424C435}"/>
              </a:ext>
            </a:extLst>
          </p:cNvPr>
          <p:cNvSpPr>
            <a:spLocks noGrp="1"/>
          </p:cNvSpPr>
          <p:nvPr>
            <p:ph idx="1"/>
          </p:nvPr>
        </p:nvSpPr>
        <p:spPr>
          <a:xfrm>
            <a:off x="838200" y="1691004"/>
            <a:ext cx="9443224" cy="4665346"/>
          </a:xfrm>
        </p:spPr>
        <p:txBody>
          <a:bodyPr>
            <a:normAutofit/>
          </a:bodyPr>
          <a:lstStyle/>
          <a:p>
            <a:r>
              <a:rPr lang="en-US" dirty="0"/>
              <a:t>KLAS Core</a:t>
            </a:r>
          </a:p>
          <a:p>
            <a:r>
              <a:rPr lang="en-US" dirty="0"/>
              <a:t>Patron</a:t>
            </a:r>
          </a:p>
          <a:p>
            <a:r>
              <a:rPr lang="en-US" dirty="0"/>
              <a:t>Serials</a:t>
            </a:r>
          </a:p>
          <a:p>
            <a:r>
              <a:rPr lang="en-US" dirty="0"/>
              <a:t>Circ &amp; Catalog</a:t>
            </a:r>
          </a:p>
          <a:p>
            <a:r>
              <a:rPr lang="en-US" dirty="0"/>
              <a:t>Scribe</a:t>
            </a:r>
          </a:p>
          <a:p>
            <a:r>
              <a:rPr lang="en-US" dirty="0"/>
              <a:t>Coming Soon</a:t>
            </a:r>
          </a:p>
          <a:p>
            <a:endParaRPr lang="en-US" dirty="0"/>
          </a:p>
          <a:p>
            <a:endParaRPr lang="en-US" dirty="0"/>
          </a:p>
        </p:txBody>
      </p:sp>
    </p:spTree>
    <p:extLst>
      <p:ext uri="{BB962C8B-B14F-4D97-AF65-F5344CB8AC3E}">
        <p14:creationId xmlns:p14="http://schemas.microsoft.com/office/powerpoint/2010/main" val="3259222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CBEF7-CA16-B2EC-DF54-83DD40DCBDB5}"/>
              </a:ext>
            </a:extLst>
          </p:cNvPr>
          <p:cNvSpPr>
            <a:spLocks noGrp="1"/>
          </p:cNvSpPr>
          <p:nvPr>
            <p:ph type="title"/>
          </p:nvPr>
        </p:nvSpPr>
        <p:spPr/>
        <p:txBody>
          <a:bodyPr/>
          <a:lstStyle/>
          <a:p>
            <a:r>
              <a:rPr lang="en-US" dirty="0"/>
              <a:t>Scribe</a:t>
            </a:r>
          </a:p>
        </p:txBody>
      </p:sp>
      <p:sp>
        <p:nvSpPr>
          <p:cNvPr id="3" name="Content Placeholder 2">
            <a:extLst>
              <a:ext uri="{FF2B5EF4-FFF2-40B4-BE49-F238E27FC236}">
                <a16:creationId xmlns:a16="http://schemas.microsoft.com/office/drawing/2014/main" id="{B0290E86-B74E-62BF-005A-EDFEF2001CD5}"/>
              </a:ext>
            </a:extLst>
          </p:cNvPr>
          <p:cNvSpPr>
            <a:spLocks noGrp="1"/>
          </p:cNvSpPr>
          <p:nvPr>
            <p:ph idx="1"/>
          </p:nvPr>
        </p:nvSpPr>
        <p:spPr/>
        <p:txBody>
          <a:bodyPr/>
          <a:lstStyle/>
          <a:p>
            <a:r>
              <a:rPr lang="en-US" dirty="0"/>
              <a:t>New Cache</a:t>
            </a:r>
          </a:p>
          <a:p>
            <a:pPr lvl="1"/>
            <a:r>
              <a:rPr lang="en-US" dirty="0"/>
              <a:t>Will recognize and refresh updated files</a:t>
            </a:r>
          </a:p>
          <a:p>
            <a:r>
              <a:rPr lang="en-US" dirty="0"/>
              <a:t>New Advanced Barcodes</a:t>
            </a:r>
          </a:p>
          <a:p>
            <a:pPr lvl="1"/>
            <a:r>
              <a:rPr lang="en-US" dirty="0"/>
              <a:t>Reset Service, Fix Ports, Firmware Start/Stop</a:t>
            </a:r>
          </a:p>
          <a:p>
            <a:pPr lvl="1"/>
            <a:r>
              <a:rPr lang="en-US" dirty="0"/>
              <a:t>Reboot / Shut Down </a:t>
            </a:r>
          </a:p>
          <a:p>
            <a:pPr marL="457200" lvl="1" indent="0">
              <a:buNone/>
            </a:pPr>
            <a:r>
              <a:rPr lang="en-US" dirty="0"/>
              <a:t>(Note: Please leave Scribes </a:t>
            </a:r>
            <a:r>
              <a:rPr lang="en-US" dirty="0">
                <a:solidFill>
                  <a:schemeClr val="accent3">
                    <a:lumMod val="60000"/>
                    <a:lumOff val="40000"/>
                  </a:schemeClr>
                </a:solidFill>
              </a:rPr>
              <a:t>ON</a:t>
            </a:r>
            <a:r>
              <a:rPr lang="en-US" dirty="0"/>
              <a:t> as much as possible!)</a:t>
            </a:r>
          </a:p>
        </p:txBody>
      </p:sp>
    </p:spTree>
    <p:extLst>
      <p:ext uri="{BB962C8B-B14F-4D97-AF65-F5344CB8AC3E}">
        <p14:creationId xmlns:p14="http://schemas.microsoft.com/office/powerpoint/2010/main" val="1030430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186B-7715-8146-B68B-9186D56369C3}"/>
              </a:ext>
            </a:extLst>
          </p:cNvPr>
          <p:cNvSpPr>
            <a:spLocks noGrp="1"/>
          </p:cNvSpPr>
          <p:nvPr>
            <p:ph type="title"/>
          </p:nvPr>
        </p:nvSpPr>
        <p:spPr/>
        <p:txBody>
          <a:bodyPr/>
          <a:lstStyle/>
          <a:p>
            <a:r>
              <a:rPr lang="en-US" dirty="0"/>
              <a:t>Coming Now</a:t>
            </a:r>
          </a:p>
        </p:txBody>
      </p:sp>
      <p:sp>
        <p:nvSpPr>
          <p:cNvPr id="3" name="Content Placeholder 2">
            <a:extLst>
              <a:ext uri="{FF2B5EF4-FFF2-40B4-BE49-F238E27FC236}">
                <a16:creationId xmlns:a16="http://schemas.microsoft.com/office/drawing/2014/main" id="{D3A4C7ED-B694-5267-4304-32008033C48C}"/>
              </a:ext>
            </a:extLst>
          </p:cNvPr>
          <p:cNvSpPr>
            <a:spLocks noGrp="1"/>
          </p:cNvSpPr>
          <p:nvPr>
            <p:ph idx="1"/>
          </p:nvPr>
        </p:nvSpPr>
        <p:spPr/>
        <p:txBody>
          <a:bodyPr/>
          <a:lstStyle/>
          <a:p>
            <a:r>
              <a:rPr lang="en-US" dirty="0"/>
              <a:t>7.8.26 – in Early Release</a:t>
            </a:r>
          </a:p>
          <a:p>
            <a:pPr lvl="1"/>
            <a:r>
              <a:rPr lang="en-US" b="1" dirty="0">
                <a:solidFill>
                  <a:schemeClr val="accent3">
                    <a:lumMod val="60000"/>
                    <a:lumOff val="40000"/>
                  </a:schemeClr>
                </a:solidFill>
              </a:rPr>
              <a:t>Accessibility fixes </a:t>
            </a:r>
            <a:r>
              <a:rPr lang="en-US" dirty="0"/>
              <a:t>– Mail Cards screen, Show Item History in the Catalog</a:t>
            </a:r>
          </a:p>
          <a:p>
            <a:pPr lvl="1"/>
            <a:r>
              <a:rPr lang="en-US" b="1" dirty="0">
                <a:solidFill>
                  <a:schemeClr val="accent3">
                    <a:lumMod val="60000"/>
                    <a:lumOff val="40000"/>
                  </a:schemeClr>
                </a:solidFill>
              </a:rPr>
              <a:t>Send Again </a:t>
            </a:r>
            <a:r>
              <a:rPr lang="en-US" dirty="0"/>
              <a:t>will Pause when needed </a:t>
            </a:r>
          </a:p>
          <a:p>
            <a:pPr lvl="1"/>
            <a:r>
              <a:rPr lang="en-US" b="1" dirty="0">
                <a:solidFill>
                  <a:schemeClr val="accent3">
                    <a:lumMod val="60000"/>
                    <a:lumOff val="40000"/>
                  </a:schemeClr>
                </a:solidFill>
              </a:rPr>
              <a:t>Add Item </a:t>
            </a:r>
            <a:r>
              <a:rPr lang="en-US" dirty="0"/>
              <a:t>on the Catalog Items tab defaults to selected Holding &amp; Copy</a:t>
            </a:r>
          </a:p>
          <a:p>
            <a:pPr lvl="1"/>
            <a:endParaRPr lang="en-US" dirty="0"/>
          </a:p>
        </p:txBody>
      </p:sp>
    </p:spTree>
    <p:extLst>
      <p:ext uri="{BB962C8B-B14F-4D97-AF65-F5344CB8AC3E}">
        <p14:creationId xmlns:p14="http://schemas.microsoft.com/office/powerpoint/2010/main" val="271857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043A2-1567-CED4-23FF-80060DC8F63F}"/>
              </a:ext>
            </a:extLst>
          </p:cNvPr>
          <p:cNvSpPr>
            <a:spLocks noGrp="1"/>
          </p:cNvSpPr>
          <p:nvPr>
            <p:ph type="title"/>
          </p:nvPr>
        </p:nvSpPr>
        <p:spPr/>
        <p:txBody>
          <a:bodyPr/>
          <a:lstStyle/>
          <a:p>
            <a:r>
              <a:rPr lang="en-US" dirty="0"/>
              <a:t>7.8.26</a:t>
            </a:r>
          </a:p>
        </p:txBody>
      </p:sp>
      <p:sp>
        <p:nvSpPr>
          <p:cNvPr id="3" name="Content Placeholder 2">
            <a:extLst>
              <a:ext uri="{FF2B5EF4-FFF2-40B4-BE49-F238E27FC236}">
                <a16:creationId xmlns:a16="http://schemas.microsoft.com/office/drawing/2014/main" id="{C4819FE4-93F2-5BAD-3C1C-4984B20CBE47}"/>
              </a:ext>
            </a:extLst>
          </p:cNvPr>
          <p:cNvSpPr>
            <a:spLocks noGrp="1"/>
          </p:cNvSpPr>
          <p:nvPr>
            <p:ph idx="1"/>
          </p:nvPr>
        </p:nvSpPr>
        <p:spPr/>
        <p:txBody>
          <a:bodyPr/>
          <a:lstStyle/>
          <a:p>
            <a:r>
              <a:rPr lang="en-US" dirty="0"/>
              <a:t>Alt Length added to catalog Find export</a:t>
            </a:r>
          </a:p>
          <a:p>
            <a:r>
              <a:rPr lang="en-US" dirty="0"/>
              <a:t>Deleted Acquisition Method codes no longer added back by updates</a:t>
            </a:r>
          </a:p>
          <a:p>
            <a:r>
              <a:rPr lang="en-US" dirty="0"/>
              <a:t>Fix for cartridge SN barcode swapping error</a:t>
            </a:r>
          </a:p>
          <a:p>
            <a:r>
              <a:rPr lang="en-US" dirty="0"/>
              <a:t>More corner-case Series fixes</a:t>
            </a:r>
          </a:p>
        </p:txBody>
      </p:sp>
    </p:spTree>
    <p:extLst>
      <p:ext uri="{BB962C8B-B14F-4D97-AF65-F5344CB8AC3E}">
        <p14:creationId xmlns:p14="http://schemas.microsoft.com/office/powerpoint/2010/main" val="423201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F554B-EFE4-FC7F-DEC6-E060AC6AA65F}"/>
              </a:ext>
            </a:extLst>
          </p:cNvPr>
          <p:cNvSpPr>
            <a:spLocks noGrp="1"/>
          </p:cNvSpPr>
          <p:nvPr>
            <p:ph type="title"/>
          </p:nvPr>
        </p:nvSpPr>
        <p:spPr/>
        <p:txBody>
          <a:bodyPr/>
          <a:lstStyle/>
          <a:p>
            <a:r>
              <a:rPr lang="en-US" dirty="0"/>
              <a:t>Coming Soon</a:t>
            </a:r>
          </a:p>
        </p:txBody>
      </p:sp>
      <p:sp>
        <p:nvSpPr>
          <p:cNvPr id="3" name="Content Placeholder 2">
            <a:extLst>
              <a:ext uri="{FF2B5EF4-FFF2-40B4-BE49-F238E27FC236}">
                <a16:creationId xmlns:a16="http://schemas.microsoft.com/office/drawing/2014/main" id="{10FBC5C6-DE3C-5FEC-EAFD-6E0347EE14D2}"/>
              </a:ext>
            </a:extLst>
          </p:cNvPr>
          <p:cNvSpPr>
            <a:spLocks noGrp="1"/>
          </p:cNvSpPr>
          <p:nvPr>
            <p:ph idx="1"/>
          </p:nvPr>
        </p:nvSpPr>
        <p:spPr/>
        <p:txBody>
          <a:bodyPr/>
          <a:lstStyle/>
          <a:p>
            <a:r>
              <a:rPr lang="en-US" dirty="0"/>
              <a:t>Better handling of missing files for Duplication</a:t>
            </a:r>
          </a:p>
          <a:p>
            <a:r>
              <a:rPr lang="en-US" dirty="0"/>
              <a:t>Automatic creation of SQs for select Media</a:t>
            </a:r>
          </a:p>
          <a:p>
            <a:r>
              <a:rPr lang="en-US" dirty="0" err="1"/>
              <a:t>Keycloak</a:t>
            </a:r>
            <a:r>
              <a:rPr lang="en-US" dirty="0"/>
              <a:t> SSO integration</a:t>
            </a:r>
          </a:p>
          <a:p>
            <a:r>
              <a:rPr lang="en-US" dirty="0"/>
              <a:t>New Scribe </a:t>
            </a:r>
            <a:r>
              <a:rPr lang="en-US" dirty="0" err="1"/>
              <a:t>WebMonitor</a:t>
            </a:r>
            <a:endParaRPr lang="en-US" dirty="0"/>
          </a:p>
          <a:p>
            <a:endParaRPr lang="en-US" dirty="0"/>
          </a:p>
        </p:txBody>
      </p:sp>
      <p:pic>
        <p:nvPicPr>
          <p:cNvPr id="4" name="Picture 3">
            <a:extLst>
              <a:ext uri="{FF2B5EF4-FFF2-40B4-BE49-F238E27FC236}">
                <a16:creationId xmlns:a16="http://schemas.microsoft.com/office/drawing/2014/main" id="{0579FF1C-0D61-0EA0-9CEF-EC89FFCD4BA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283" y="4668854"/>
            <a:ext cx="8310834" cy="996916"/>
          </a:xfrm>
          <a:prstGeom prst="rect">
            <a:avLst/>
          </a:prstGeom>
        </p:spPr>
      </p:pic>
    </p:spTree>
    <p:extLst>
      <p:ext uri="{BB962C8B-B14F-4D97-AF65-F5344CB8AC3E}">
        <p14:creationId xmlns:p14="http://schemas.microsoft.com/office/powerpoint/2010/main" val="338786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0839-DD0B-F55A-5C43-8C25A654EA8A}"/>
              </a:ext>
            </a:extLst>
          </p:cNvPr>
          <p:cNvSpPr>
            <a:spLocks noGrp="1"/>
          </p:cNvSpPr>
          <p:nvPr>
            <p:ph type="title"/>
          </p:nvPr>
        </p:nvSpPr>
        <p:spPr>
          <a:effectLst>
            <a:outerShdw dist="50800" dir="16200000" rotWithShape="0">
              <a:schemeClr val="accent2"/>
            </a:outerShdw>
          </a:effectLst>
        </p:spPr>
        <p:txBody>
          <a:bodyPr/>
          <a:lstStyle/>
          <a:p>
            <a:r>
              <a:rPr lang="en-US" sz="6600" cap="small" dirty="0">
                <a:latin typeface="Bahnschrift" panose="020B0502040204020203" pitchFamily="34" charset="0"/>
              </a:rPr>
              <a:t>Questions </a:t>
            </a:r>
            <a:r>
              <a:rPr lang="en-US" sz="4800" cap="small" dirty="0">
                <a:latin typeface="Bahnschrift" panose="020B0502040204020203" pitchFamily="34" charset="0"/>
              </a:rPr>
              <a:t>&amp; </a:t>
            </a:r>
            <a:r>
              <a:rPr lang="en-US" sz="6600" cap="small" dirty="0">
                <a:latin typeface="Bahnschrift" panose="020B0502040204020203" pitchFamily="34" charset="0"/>
              </a:rPr>
              <a:t>Answers</a:t>
            </a:r>
            <a:endParaRPr lang="en-US" cap="small" dirty="0">
              <a:latin typeface="Bahnschrift" panose="020B0502040204020203" pitchFamily="34" charset="0"/>
            </a:endParaRPr>
          </a:p>
        </p:txBody>
      </p:sp>
      <p:pic>
        <p:nvPicPr>
          <p:cNvPr id="3" name="Picture 2" descr="#KLAS UC 2025 conference logo">
            <a:extLst>
              <a:ext uri="{FF2B5EF4-FFF2-40B4-BE49-F238E27FC236}">
                <a16:creationId xmlns:a16="http://schemas.microsoft.com/office/drawing/2014/main" id="{B15C0CA8-2E78-8248-76FD-AF93EF6C5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889" y="4681728"/>
            <a:ext cx="2176272" cy="2176272"/>
          </a:xfrm>
          <a:prstGeom prst="rect">
            <a:avLst/>
          </a:prstGeom>
        </p:spPr>
      </p:pic>
    </p:spTree>
    <p:extLst>
      <p:ext uri="{BB962C8B-B14F-4D97-AF65-F5344CB8AC3E}">
        <p14:creationId xmlns:p14="http://schemas.microsoft.com/office/powerpoint/2010/main" val="410046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46D03-B570-B27B-7C55-67F9CA7A9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25B2B-B8C1-F576-EA65-E43FE008D4A5}"/>
              </a:ext>
            </a:extLst>
          </p:cNvPr>
          <p:cNvSpPr>
            <a:spLocks noGrp="1"/>
          </p:cNvSpPr>
          <p:nvPr>
            <p:ph type="title"/>
          </p:nvPr>
        </p:nvSpPr>
        <p:spPr/>
        <p:txBody>
          <a:bodyPr/>
          <a:lstStyle/>
          <a:p>
            <a:r>
              <a:rPr lang="en-US" dirty="0"/>
              <a:t>KLAS Core</a:t>
            </a:r>
          </a:p>
        </p:txBody>
      </p:sp>
      <p:sp>
        <p:nvSpPr>
          <p:cNvPr id="3" name="Content Placeholder 2">
            <a:extLst>
              <a:ext uri="{FF2B5EF4-FFF2-40B4-BE49-F238E27FC236}">
                <a16:creationId xmlns:a16="http://schemas.microsoft.com/office/drawing/2014/main" id="{642975E0-94BD-2D6A-FA9A-4772D6A1DABB}"/>
              </a:ext>
            </a:extLst>
          </p:cNvPr>
          <p:cNvSpPr>
            <a:spLocks noGrp="1"/>
          </p:cNvSpPr>
          <p:nvPr>
            <p:ph idx="1"/>
          </p:nvPr>
        </p:nvSpPr>
        <p:spPr/>
        <p:txBody>
          <a:bodyPr/>
          <a:lstStyle/>
          <a:p>
            <a:r>
              <a:rPr lang="en-US" dirty="0"/>
              <a:t>Full System Backup temp storage improvement</a:t>
            </a:r>
          </a:p>
          <a:p>
            <a:r>
              <a:rPr lang="en-US" dirty="0"/>
              <a:t>Code File Maintenance</a:t>
            </a:r>
          </a:p>
          <a:p>
            <a:pPr lvl="1"/>
            <a:r>
              <a:rPr lang="en-US" dirty="0"/>
              <a:t>Character limit for Codes increased to 15</a:t>
            </a:r>
          </a:p>
          <a:p>
            <a:r>
              <a:rPr lang="en-US" dirty="0"/>
              <a:t>Blocks Maintenance</a:t>
            </a:r>
          </a:p>
          <a:p>
            <a:pPr lvl="1"/>
            <a:r>
              <a:rPr lang="en-US" dirty="0"/>
              <a:t>Blocks now sort by Block ID Number</a:t>
            </a:r>
          </a:p>
          <a:p>
            <a:pPr lvl="1"/>
            <a:r>
              <a:rPr lang="en-US" dirty="0"/>
              <a:t>System Blocks can no longer be Copied</a:t>
            </a:r>
          </a:p>
          <a:p>
            <a:pPr lvl="1"/>
            <a:r>
              <a:rPr lang="en-US" dirty="0"/>
              <a:t>IDs lower than 1000 can no longer be manually entered</a:t>
            </a:r>
          </a:p>
          <a:p>
            <a:endParaRPr lang="en-US" dirty="0"/>
          </a:p>
        </p:txBody>
      </p:sp>
    </p:spTree>
    <p:extLst>
      <p:ext uri="{BB962C8B-B14F-4D97-AF65-F5344CB8AC3E}">
        <p14:creationId xmlns:p14="http://schemas.microsoft.com/office/powerpoint/2010/main" val="3566714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2B35-F24C-5ED4-9CE0-888C8530A865}"/>
              </a:ext>
            </a:extLst>
          </p:cNvPr>
          <p:cNvSpPr>
            <a:spLocks noGrp="1"/>
          </p:cNvSpPr>
          <p:nvPr>
            <p:ph type="title"/>
          </p:nvPr>
        </p:nvSpPr>
        <p:spPr>
          <a:xfrm>
            <a:off x="838200" y="365125"/>
            <a:ext cx="10515600" cy="1325563"/>
          </a:xfrm>
        </p:spPr>
        <p:txBody>
          <a:bodyPr/>
          <a:lstStyle/>
          <a:p>
            <a:r>
              <a:rPr lang="en-US" dirty="0"/>
              <a:t>Patron Acknowledgements</a:t>
            </a:r>
          </a:p>
        </p:txBody>
      </p:sp>
      <p:sp>
        <p:nvSpPr>
          <p:cNvPr id="3" name="Content Placeholder 2">
            <a:extLst>
              <a:ext uri="{FF2B5EF4-FFF2-40B4-BE49-F238E27FC236}">
                <a16:creationId xmlns:a16="http://schemas.microsoft.com/office/drawing/2014/main" id="{FF73B8F6-EC0D-348C-BA1F-53203F8D52F0}"/>
              </a:ext>
            </a:extLst>
          </p:cNvPr>
          <p:cNvSpPr>
            <a:spLocks noGrp="1"/>
          </p:cNvSpPr>
          <p:nvPr>
            <p:ph idx="1"/>
          </p:nvPr>
        </p:nvSpPr>
        <p:spPr>
          <a:xfrm>
            <a:off x="838200" y="1690688"/>
            <a:ext cx="10515600" cy="4665662"/>
          </a:xfrm>
        </p:spPr>
        <p:txBody>
          <a:bodyPr>
            <a:noAutofit/>
          </a:bodyPr>
          <a:lstStyle/>
          <a:p>
            <a:r>
              <a:rPr lang="en-US" dirty="0"/>
              <a:t>NLS Parental / Legal Acknowledgement</a:t>
            </a:r>
          </a:p>
          <a:p>
            <a:pPr lvl="1"/>
            <a:r>
              <a:rPr lang="en-US" dirty="0"/>
              <a:t>Main tab </a:t>
            </a:r>
            <a:r>
              <a:rPr lang="en-US" b="1" dirty="0"/>
              <a:t>Prompt </a:t>
            </a:r>
            <a:r>
              <a:rPr lang="en-US" dirty="0"/>
              <a:t>for Juvenile patrons</a:t>
            </a:r>
          </a:p>
          <a:p>
            <a:pPr lvl="1"/>
            <a:r>
              <a:rPr lang="en-US" dirty="0"/>
              <a:t>New </a:t>
            </a:r>
            <a:r>
              <a:rPr lang="en-US" b="1" i="1" dirty="0" err="1"/>
              <a:t>ParentalAck</a:t>
            </a:r>
            <a:r>
              <a:rPr lang="en-US" b="1" i="1" dirty="0"/>
              <a:t>, </a:t>
            </a:r>
            <a:r>
              <a:rPr lang="en-US" b="1" i="1" dirty="0" err="1"/>
              <a:t>LegalAck</a:t>
            </a:r>
            <a:r>
              <a:rPr lang="en-US" b="1" i="1" dirty="0"/>
              <a:t> </a:t>
            </a:r>
            <a:r>
              <a:rPr lang="en-US" dirty="0"/>
              <a:t>Properties</a:t>
            </a:r>
          </a:p>
          <a:p>
            <a:pPr lvl="1"/>
            <a:r>
              <a:rPr lang="en-US" b="1" i="1" dirty="0"/>
              <a:t>Parent/Guardian, Legal </a:t>
            </a:r>
            <a:r>
              <a:rPr lang="en-US" dirty="0"/>
              <a:t>Alt Contact Types, Contact Preferences</a:t>
            </a:r>
          </a:p>
          <a:p>
            <a:pPr lvl="1"/>
            <a:r>
              <a:rPr lang="en-US" dirty="0"/>
              <a:t>PIMMS sync updates, PIMMS Transfer update</a:t>
            </a:r>
          </a:p>
          <a:p>
            <a:pPr lvl="1"/>
            <a:r>
              <a:rPr lang="en-US" dirty="0"/>
              <a:t>Blank birth dates synced as 01/01/1900</a:t>
            </a:r>
          </a:p>
          <a:p>
            <a:pPr lvl="1"/>
            <a:r>
              <a:rPr lang="en-US" dirty="0"/>
              <a:t>System blocks based on </a:t>
            </a:r>
            <a:r>
              <a:rPr lang="en-US" dirty="0" err="1"/>
              <a:t>AltContact</a:t>
            </a:r>
            <a:r>
              <a:rPr lang="en-US" dirty="0"/>
              <a:t> &amp; Property</a:t>
            </a:r>
          </a:p>
        </p:txBody>
      </p:sp>
    </p:spTree>
    <p:extLst>
      <p:ext uri="{BB962C8B-B14F-4D97-AF65-F5344CB8AC3E}">
        <p14:creationId xmlns:p14="http://schemas.microsoft.com/office/powerpoint/2010/main" val="44925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e Preference tab Alt-4, with the Parent Acknowledgement propery ParentalAck selected. In the browse, the Code is YES, the Value is Parent does Acknowledge, and the Last Sent date is 11/15/2024. In the data viewer, the value is labeled Ack Answer and the Last Sent is labelled Answer Date.">
            <a:extLst>
              <a:ext uri="{FF2B5EF4-FFF2-40B4-BE49-F238E27FC236}">
                <a16:creationId xmlns:a16="http://schemas.microsoft.com/office/drawing/2014/main" id="{DF5CDF76-085D-6367-8DF9-8A6BA5D891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1" y="1462462"/>
            <a:ext cx="8999482" cy="4383619"/>
          </a:xfrm>
        </p:spPr>
      </p:pic>
      <p:pic>
        <p:nvPicPr>
          <p:cNvPr id="7" name="Content Placeholder 5" descr="The Contact tab Alt-2, with an Alternate Contact record selected. The Contact Sub Type is set to Parent, with the Description of Mother. The Name, phone number, and address are filled in. Circles highlight the Contact Sub Type, and the Contact Preference for Function ParentalAck and Type/Subtype of ALTC / Parent.">
            <a:extLst>
              <a:ext uri="{FF2B5EF4-FFF2-40B4-BE49-F238E27FC236}">
                <a16:creationId xmlns:a16="http://schemas.microsoft.com/office/drawing/2014/main" id="{3027A78A-9D35-4127-C621-924DAD9439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09632" y="2109257"/>
            <a:ext cx="8597392" cy="4383619"/>
          </a:xfrm>
          <a:prstGeom prst="rect">
            <a:avLst/>
          </a:prstGeom>
        </p:spPr>
      </p:pic>
      <p:sp>
        <p:nvSpPr>
          <p:cNvPr id="2" name="Title 1">
            <a:extLst>
              <a:ext uri="{FF2B5EF4-FFF2-40B4-BE49-F238E27FC236}">
                <a16:creationId xmlns:a16="http://schemas.microsoft.com/office/drawing/2014/main" id="{81D8B5E1-9D0A-5C6E-19DD-F31506A04A70}"/>
              </a:ext>
            </a:extLst>
          </p:cNvPr>
          <p:cNvSpPr>
            <a:spLocks noGrp="1"/>
          </p:cNvSpPr>
          <p:nvPr>
            <p:ph type="title"/>
          </p:nvPr>
        </p:nvSpPr>
        <p:spPr/>
        <p:txBody>
          <a:bodyPr/>
          <a:lstStyle/>
          <a:p>
            <a:r>
              <a:rPr lang="en-US" dirty="0"/>
              <a:t>NLS Acknowledgements</a:t>
            </a:r>
          </a:p>
        </p:txBody>
      </p:sp>
      <p:sp>
        <p:nvSpPr>
          <p:cNvPr id="8" name="Oval 7">
            <a:extLst>
              <a:ext uri="{FF2B5EF4-FFF2-40B4-BE49-F238E27FC236}">
                <a16:creationId xmlns:a16="http://schemas.microsoft.com/office/drawing/2014/main" id="{EB8A90D4-034B-0410-2FA9-15708B9F3F6F}"/>
              </a:ext>
              <a:ext uri="{C183D7F6-B498-43B3-948B-1728B52AA6E4}">
                <adec:decorative xmlns:adec="http://schemas.microsoft.com/office/drawing/2017/decorative" val="1"/>
              </a:ext>
            </a:extLst>
          </p:cNvPr>
          <p:cNvSpPr/>
          <p:nvPr/>
        </p:nvSpPr>
        <p:spPr>
          <a:xfrm>
            <a:off x="5880538" y="3972909"/>
            <a:ext cx="1954924" cy="614857"/>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2DF917B-36B8-F96E-9C57-0F728D2CE2A5}"/>
              </a:ext>
              <a:ext uri="{C183D7F6-B498-43B3-948B-1728B52AA6E4}">
                <adec:decorative xmlns:adec="http://schemas.microsoft.com/office/drawing/2017/decorative" val="1"/>
              </a:ext>
            </a:extLst>
          </p:cNvPr>
          <p:cNvSpPr/>
          <p:nvPr/>
        </p:nvSpPr>
        <p:spPr>
          <a:xfrm>
            <a:off x="8397765" y="4461641"/>
            <a:ext cx="1954924" cy="433553"/>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27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842D-EE35-DA18-6C38-AB39EC3FA4FD}"/>
              </a:ext>
            </a:extLst>
          </p:cNvPr>
          <p:cNvSpPr>
            <a:spLocks noGrp="1"/>
          </p:cNvSpPr>
          <p:nvPr>
            <p:ph type="title"/>
          </p:nvPr>
        </p:nvSpPr>
        <p:spPr/>
        <p:txBody>
          <a:bodyPr/>
          <a:lstStyle/>
          <a:p>
            <a:r>
              <a:rPr lang="en-US" dirty="0"/>
              <a:t>Patron Maintenance</a:t>
            </a:r>
          </a:p>
        </p:txBody>
      </p:sp>
      <p:sp>
        <p:nvSpPr>
          <p:cNvPr id="3" name="Content Placeholder 2">
            <a:extLst>
              <a:ext uri="{FF2B5EF4-FFF2-40B4-BE49-F238E27FC236}">
                <a16:creationId xmlns:a16="http://schemas.microsoft.com/office/drawing/2014/main" id="{17BC8361-09C8-2A9A-64F9-3D9DB5FCB1FD}"/>
              </a:ext>
            </a:extLst>
          </p:cNvPr>
          <p:cNvSpPr>
            <a:spLocks noGrp="1"/>
          </p:cNvSpPr>
          <p:nvPr>
            <p:ph idx="1"/>
          </p:nvPr>
        </p:nvSpPr>
        <p:spPr/>
        <p:txBody>
          <a:bodyPr/>
          <a:lstStyle/>
          <a:p>
            <a:r>
              <a:rPr lang="en-US" dirty="0"/>
              <a:t>Add Date bug fix</a:t>
            </a:r>
          </a:p>
          <a:p>
            <a:r>
              <a:rPr lang="en-US" dirty="0"/>
              <a:t>Merge Patron fixes: </a:t>
            </a:r>
          </a:p>
          <a:p>
            <a:pPr lvl="1"/>
            <a:r>
              <a:rPr lang="en-US" dirty="0"/>
              <a:t>Was not setting desired new status</a:t>
            </a:r>
          </a:p>
          <a:p>
            <a:pPr lvl="1"/>
            <a:r>
              <a:rPr lang="en-US" dirty="0"/>
              <a:t>Service Queue titles going into wrong queue</a:t>
            </a:r>
          </a:p>
          <a:p>
            <a:r>
              <a:rPr lang="en-US" dirty="0"/>
              <a:t>Patrons with pending Dup Orders can’t be deleted</a:t>
            </a:r>
          </a:p>
          <a:p>
            <a:pPr lvl="1"/>
            <a:r>
              <a:rPr lang="en-US" dirty="0"/>
              <a:t>Pending Dup Orders are now cancelled when the patron is made inactive</a:t>
            </a:r>
          </a:p>
          <a:p>
            <a:r>
              <a:rPr lang="en-US" dirty="0"/>
              <a:t>Restore Deleted patrons bug fix &amp; improvement</a:t>
            </a:r>
          </a:p>
          <a:p>
            <a:pPr lvl="1"/>
            <a:endParaRPr lang="en-US" dirty="0"/>
          </a:p>
          <a:p>
            <a:endParaRPr lang="en-US" dirty="0"/>
          </a:p>
          <a:p>
            <a:endParaRPr lang="en-US" dirty="0"/>
          </a:p>
        </p:txBody>
      </p:sp>
    </p:spTree>
    <p:extLst>
      <p:ext uri="{BB962C8B-B14F-4D97-AF65-F5344CB8AC3E}">
        <p14:creationId xmlns:p14="http://schemas.microsoft.com/office/powerpoint/2010/main" val="403014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73E1-3705-E964-30F9-720A1197FBC9}"/>
              </a:ext>
            </a:extLst>
          </p:cNvPr>
          <p:cNvSpPr>
            <a:spLocks noGrp="1"/>
          </p:cNvSpPr>
          <p:nvPr>
            <p:ph type="title"/>
          </p:nvPr>
        </p:nvSpPr>
        <p:spPr/>
        <p:txBody>
          <a:bodyPr/>
          <a:lstStyle/>
          <a:p>
            <a:r>
              <a:rPr lang="en-US" dirty="0"/>
              <a:t>Patron Service</a:t>
            </a:r>
          </a:p>
        </p:txBody>
      </p:sp>
      <p:sp>
        <p:nvSpPr>
          <p:cNvPr id="3" name="Content Placeholder 2">
            <a:extLst>
              <a:ext uri="{FF2B5EF4-FFF2-40B4-BE49-F238E27FC236}">
                <a16:creationId xmlns:a16="http://schemas.microsoft.com/office/drawing/2014/main" id="{318079F6-EFEC-C6BA-80E2-B7293192AB3F}"/>
              </a:ext>
            </a:extLst>
          </p:cNvPr>
          <p:cNvSpPr>
            <a:spLocks noGrp="1"/>
          </p:cNvSpPr>
          <p:nvPr>
            <p:ph idx="1"/>
          </p:nvPr>
        </p:nvSpPr>
        <p:spPr>
          <a:xfrm>
            <a:off x="838200" y="1690688"/>
            <a:ext cx="11175124" cy="4665662"/>
          </a:xfrm>
        </p:spPr>
        <p:txBody>
          <a:bodyPr/>
          <a:lstStyle/>
          <a:p>
            <a:r>
              <a:rPr lang="en-US" dirty="0"/>
              <a:t>Support for Addresses outside of USA</a:t>
            </a:r>
          </a:p>
          <a:p>
            <a:r>
              <a:rPr lang="en-US" dirty="0"/>
              <a:t>Keyboard Shortcut for </a:t>
            </a:r>
            <a:r>
              <a:rPr lang="en-US" b="1" i="1" dirty="0"/>
              <a:t>Add To Service Queue </a:t>
            </a:r>
            <a:r>
              <a:rPr lang="en-US" dirty="0"/>
              <a:t>from Book Search Results (Alt-s) </a:t>
            </a:r>
          </a:p>
          <a:p>
            <a:r>
              <a:rPr lang="en-US" dirty="0"/>
              <a:t>Various Series Fixes</a:t>
            </a:r>
          </a:p>
          <a:p>
            <a:pPr lvl="1"/>
            <a:r>
              <a:rPr lang="en-US" dirty="0"/>
              <a:t>Restart – </a:t>
            </a:r>
            <a:r>
              <a:rPr lang="en-US" dirty="0" err="1"/>
              <a:t>HasNow</a:t>
            </a:r>
            <a:r>
              <a:rPr lang="en-US" dirty="0"/>
              <a:t> check fix, Medium check fix</a:t>
            </a:r>
          </a:p>
          <a:p>
            <a:pPr lvl="1"/>
            <a:r>
              <a:rPr lang="en-US" dirty="0"/>
              <a:t>Next Title logic excludes Withdrawn titles</a:t>
            </a:r>
          </a:p>
          <a:p>
            <a:pPr lvl="1"/>
            <a:r>
              <a:rPr lang="en-US" dirty="0" err="1"/>
              <a:t>HasHad</a:t>
            </a:r>
            <a:r>
              <a:rPr lang="en-US" dirty="0"/>
              <a:t> check for linked titles</a:t>
            </a:r>
          </a:p>
          <a:p>
            <a:pPr lvl="1"/>
            <a:r>
              <a:rPr lang="en-US" dirty="0"/>
              <a:t>Shuffle Queue fix for titles in multiple series</a:t>
            </a:r>
          </a:p>
          <a:p>
            <a:pPr lvl="1"/>
            <a:endParaRPr lang="en-US" dirty="0"/>
          </a:p>
        </p:txBody>
      </p:sp>
    </p:spTree>
    <p:extLst>
      <p:ext uri="{BB962C8B-B14F-4D97-AF65-F5344CB8AC3E}">
        <p14:creationId xmlns:p14="http://schemas.microsoft.com/office/powerpoint/2010/main" val="1191354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3590-9863-7B74-E542-E5838D256999}"/>
              </a:ext>
            </a:extLst>
          </p:cNvPr>
          <p:cNvSpPr>
            <a:spLocks noGrp="1"/>
          </p:cNvSpPr>
          <p:nvPr>
            <p:ph type="title"/>
          </p:nvPr>
        </p:nvSpPr>
        <p:spPr/>
        <p:txBody>
          <a:bodyPr/>
          <a:lstStyle/>
          <a:p>
            <a:r>
              <a:rPr lang="en-US" dirty="0"/>
              <a:t>Patron Queries</a:t>
            </a:r>
          </a:p>
        </p:txBody>
      </p:sp>
      <p:sp>
        <p:nvSpPr>
          <p:cNvPr id="3" name="Content Placeholder 2">
            <a:extLst>
              <a:ext uri="{FF2B5EF4-FFF2-40B4-BE49-F238E27FC236}">
                <a16:creationId xmlns:a16="http://schemas.microsoft.com/office/drawing/2014/main" id="{1374E884-E0FB-4BD2-B266-551A2B789A87}"/>
              </a:ext>
            </a:extLst>
          </p:cNvPr>
          <p:cNvSpPr>
            <a:spLocks noGrp="1"/>
          </p:cNvSpPr>
          <p:nvPr>
            <p:ph idx="1"/>
          </p:nvPr>
        </p:nvSpPr>
        <p:spPr/>
        <p:txBody>
          <a:bodyPr/>
          <a:lstStyle/>
          <a:p>
            <a:r>
              <a:rPr lang="en-US" dirty="0"/>
              <a:t>Import Query sorts by Patron ID again</a:t>
            </a:r>
          </a:p>
          <a:p>
            <a:r>
              <a:rPr lang="en-US" dirty="0"/>
              <a:t>PDQ bug fixes: </a:t>
            </a:r>
          </a:p>
          <a:p>
            <a:pPr lvl="1"/>
            <a:r>
              <a:rPr lang="en-US" dirty="0"/>
              <a:t>New Patrons</a:t>
            </a:r>
          </a:p>
          <a:p>
            <a:pPr lvl="1"/>
            <a:r>
              <a:rPr lang="en-US" dirty="0" err="1"/>
              <a:t>AutoSelect</a:t>
            </a:r>
            <a:r>
              <a:rPr lang="en-US" dirty="0"/>
              <a:t> w/ No Subjects</a:t>
            </a:r>
          </a:p>
          <a:p>
            <a:pPr lvl="1"/>
            <a:r>
              <a:rPr lang="en-US" dirty="0"/>
              <a:t>Patrons Not Using BARD</a:t>
            </a:r>
          </a:p>
          <a:p>
            <a:pPr lvl="1"/>
            <a:r>
              <a:rPr lang="en-US" dirty="0"/>
              <a:t>Patrons w/ Assigned Orders</a:t>
            </a:r>
          </a:p>
          <a:p>
            <a:r>
              <a:rPr lang="en-US" dirty="0"/>
              <a:t>Merge Queries performance fix</a:t>
            </a:r>
          </a:p>
        </p:txBody>
      </p:sp>
    </p:spTree>
    <p:extLst>
      <p:ext uri="{BB962C8B-B14F-4D97-AF65-F5344CB8AC3E}">
        <p14:creationId xmlns:p14="http://schemas.microsoft.com/office/powerpoint/2010/main" val="4145955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E36C0-5700-E063-C088-4C74F5E1C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3D48C-FA91-A8F8-E8B4-C20B83163729}"/>
              </a:ext>
            </a:extLst>
          </p:cNvPr>
          <p:cNvSpPr>
            <a:spLocks noGrp="1"/>
          </p:cNvSpPr>
          <p:nvPr>
            <p:ph type="title"/>
          </p:nvPr>
        </p:nvSpPr>
        <p:spPr/>
        <p:txBody>
          <a:bodyPr/>
          <a:lstStyle/>
          <a:p>
            <a:r>
              <a:rPr lang="en-US" dirty="0"/>
              <a:t>Patron Export</a:t>
            </a:r>
          </a:p>
        </p:txBody>
      </p:sp>
      <p:sp>
        <p:nvSpPr>
          <p:cNvPr id="3" name="Content Placeholder 2">
            <a:extLst>
              <a:ext uri="{FF2B5EF4-FFF2-40B4-BE49-F238E27FC236}">
                <a16:creationId xmlns:a16="http://schemas.microsoft.com/office/drawing/2014/main" id="{0840C9BE-AC63-A5F3-3FE5-475FF27E40AE}"/>
              </a:ext>
            </a:extLst>
          </p:cNvPr>
          <p:cNvSpPr>
            <a:spLocks noGrp="1"/>
          </p:cNvSpPr>
          <p:nvPr>
            <p:ph idx="1"/>
          </p:nvPr>
        </p:nvSpPr>
        <p:spPr/>
        <p:txBody>
          <a:bodyPr/>
          <a:lstStyle/>
          <a:p>
            <a:r>
              <a:rPr lang="en-US" dirty="0"/>
              <a:t>New Patron Query Results fields for Export:</a:t>
            </a:r>
          </a:p>
          <a:p>
            <a:pPr lvl="1"/>
            <a:r>
              <a:rPr lang="en-US" dirty="0"/>
              <a:t>Primary Language, Primary Reading Level, Disability, Referral Source, Service Code, Last Served Date</a:t>
            </a:r>
          </a:p>
          <a:p>
            <a:pPr lvl="1"/>
            <a:r>
              <a:rPr lang="en-US" dirty="0"/>
              <a:t>Export All Fields, or request customization of Visible</a:t>
            </a:r>
          </a:p>
          <a:p>
            <a:r>
              <a:rPr lang="en-US" dirty="0"/>
              <a:t>Patron Find Exports fixed to only Export currently listed patrons</a:t>
            </a:r>
          </a:p>
        </p:txBody>
      </p:sp>
    </p:spTree>
    <p:extLst>
      <p:ext uri="{BB962C8B-B14F-4D97-AF65-F5344CB8AC3E}">
        <p14:creationId xmlns:p14="http://schemas.microsoft.com/office/powerpoint/2010/main" val="1781646618"/>
      </p:ext>
    </p:extLst>
  </p:cSld>
  <p:clrMapOvr>
    <a:masterClrMapping/>
  </p:clrMapOvr>
</p:sld>
</file>

<file path=ppt/theme/theme1.xml><?xml version="1.0" encoding="utf-8"?>
<a:theme xmlns:a="http://schemas.openxmlformats.org/drawingml/2006/main" name="uc2025">
  <a:themeElements>
    <a:clrScheme name="Custom 2">
      <a:dk1>
        <a:sysClr val="windowText" lastClr="000000"/>
      </a:dk1>
      <a:lt1>
        <a:sysClr val="window" lastClr="FFFFFF"/>
      </a:lt1>
      <a:dk2>
        <a:srgbClr val="024E3D"/>
      </a:dk2>
      <a:lt2>
        <a:srgbClr val="FFFFFF"/>
      </a:lt2>
      <a:accent1>
        <a:srgbClr val="024E3D"/>
      </a:accent1>
      <a:accent2>
        <a:srgbClr val="227C68"/>
      </a:accent2>
      <a:accent3>
        <a:srgbClr val="478977"/>
      </a:accent3>
      <a:accent4>
        <a:srgbClr val="F28030"/>
      </a:accent4>
      <a:accent5>
        <a:srgbClr val="A72626"/>
      </a:accent5>
      <a:accent6>
        <a:srgbClr val="000000"/>
      </a:accent6>
      <a:hlink>
        <a:srgbClr val="478977"/>
      </a:hlink>
      <a:folHlink>
        <a:srgbClr val="478977"/>
      </a:folHlink>
    </a:clrScheme>
    <a:fontScheme name="Custom 1">
      <a:majorFont>
        <a:latin typeface="Bahnschrift SemiCondensed"/>
        <a:ea typeface=""/>
        <a:cs typeface=""/>
      </a:majorFont>
      <a:minorFont>
        <a:latin typeface="Bahnschrift SemiBold SemiConde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2025Template.potx" id="{6E2C4942-A9F9-4E91-8555-91567A46C500}" vid="{C09FDD63-CB3C-450A-A66B-E0542B75F0ED}"/>
    </a:ext>
  </a:extLst>
</a:theme>
</file>

<file path=ppt/theme/theme2.xml><?xml version="1.0" encoding="utf-8"?>
<a:theme xmlns:a="http://schemas.openxmlformats.org/drawingml/2006/main" name="Office Theme">
  <a:themeElements>
    <a:clrScheme name="Custom 2">
      <a:dk1>
        <a:sysClr val="windowText" lastClr="000000"/>
      </a:dk1>
      <a:lt1>
        <a:sysClr val="window" lastClr="FFFFFF"/>
      </a:lt1>
      <a:dk2>
        <a:srgbClr val="024E3D"/>
      </a:dk2>
      <a:lt2>
        <a:srgbClr val="FFFFFF"/>
      </a:lt2>
      <a:accent1>
        <a:srgbClr val="024E3D"/>
      </a:accent1>
      <a:accent2>
        <a:srgbClr val="227C68"/>
      </a:accent2>
      <a:accent3>
        <a:srgbClr val="478977"/>
      </a:accent3>
      <a:accent4>
        <a:srgbClr val="F28030"/>
      </a:accent4>
      <a:accent5>
        <a:srgbClr val="A72626"/>
      </a:accent5>
      <a:accent6>
        <a:srgbClr val="000000"/>
      </a:accent6>
      <a:hlink>
        <a:srgbClr val="478977"/>
      </a:hlink>
      <a:folHlink>
        <a:srgbClr val="4789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2">
      <a:dk1>
        <a:sysClr val="windowText" lastClr="000000"/>
      </a:dk1>
      <a:lt1>
        <a:sysClr val="window" lastClr="FFFFFF"/>
      </a:lt1>
      <a:dk2>
        <a:srgbClr val="024E3D"/>
      </a:dk2>
      <a:lt2>
        <a:srgbClr val="FFFFFF"/>
      </a:lt2>
      <a:accent1>
        <a:srgbClr val="024E3D"/>
      </a:accent1>
      <a:accent2>
        <a:srgbClr val="227C68"/>
      </a:accent2>
      <a:accent3>
        <a:srgbClr val="478977"/>
      </a:accent3>
      <a:accent4>
        <a:srgbClr val="F28030"/>
      </a:accent4>
      <a:accent5>
        <a:srgbClr val="A72626"/>
      </a:accent5>
      <a:accent6>
        <a:srgbClr val="000000"/>
      </a:accent6>
      <a:hlink>
        <a:srgbClr val="478977"/>
      </a:hlink>
      <a:folHlink>
        <a:srgbClr val="4789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UC2025Template</Template>
  <TotalTime>8003</TotalTime>
  <Words>2029</Words>
  <Application>Microsoft Office PowerPoint</Application>
  <PresentationFormat>Widescreen</PresentationFormat>
  <Paragraphs>219</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Bahnschrift</vt:lpstr>
      <vt:lpstr>Bahnschrift SemiBold SemiConden</vt:lpstr>
      <vt:lpstr>Bahnschrift SemiCondensed</vt:lpstr>
      <vt:lpstr>Calibri</vt:lpstr>
      <vt:lpstr>ui-sans-serif</vt:lpstr>
      <vt:lpstr>uc2025</vt:lpstr>
      <vt:lpstr>New Features for LBPD</vt:lpstr>
      <vt:lpstr>Agenda</vt:lpstr>
      <vt:lpstr>KLAS Core</vt:lpstr>
      <vt:lpstr>Patron Acknowledgements</vt:lpstr>
      <vt:lpstr>NLS Acknowledgements</vt:lpstr>
      <vt:lpstr>Patron Maintenance</vt:lpstr>
      <vt:lpstr>Patron Service</vt:lpstr>
      <vt:lpstr>Patron Queries</vt:lpstr>
      <vt:lpstr>Patron Export</vt:lpstr>
      <vt:lpstr>Patron – Empty module bug</vt:lpstr>
      <vt:lpstr>PIMMS</vt:lpstr>
      <vt:lpstr>PIMMS Status</vt:lpstr>
      <vt:lpstr>Serials – MoC Duplication effects</vt:lpstr>
      <vt:lpstr>Serials – Improvements</vt:lpstr>
      <vt:lpstr>Serials – Bug Fixes</vt:lpstr>
      <vt:lpstr>Serials Maintenance</vt:lpstr>
      <vt:lpstr>Catalog</vt:lpstr>
      <vt:lpstr>Circulation</vt:lpstr>
      <vt:lpstr>Patron Service Queues &amp; Orders</vt:lpstr>
      <vt:lpstr>Scribe</vt:lpstr>
      <vt:lpstr>Coming Now</vt:lpstr>
      <vt:lpstr>7.8.26</vt:lpstr>
      <vt:lpstr>Coming Soon</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Katy Patrick</dc:creator>
  <cp:lastModifiedBy>Katy Patrick</cp:lastModifiedBy>
  <cp:revision>16</cp:revision>
  <dcterms:created xsi:type="dcterms:W3CDTF">2025-02-12T18:24:01Z</dcterms:created>
  <dcterms:modified xsi:type="dcterms:W3CDTF">2025-03-12T14:32:11Z</dcterms:modified>
</cp:coreProperties>
</file>